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066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483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9928173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4303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479745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73278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87109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6119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624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642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5231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4658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5297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42820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99096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4/15/2023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2745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8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78A6D-94FA-4ACC-BA2E-7D02C747A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928" y="1685530"/>
            <a:ext cx="9096376" cy="2387600"/>
          </a:xfrm>
        </p:spPr>
        <p:txBody>
          <a:bodyPr/>
          <a:lstStyle/>
          <a:p>
            <a:pPr algn="ctr"/>
            <a:r>
              <a:rPr lang="ru-RU" dirty="0"/>
              <a:t>Электронная почта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4002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F2863-B7F0-489C-89DD-6B43D2915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Электронная почта - это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1F3A8-2C7D-49C0-931D-0449911E7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4715"/>
            <a:ext cx="8596668" cy="4496647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сервис Интернета, позволяющий обмениваться через компьютерную сеть электронными сообщениями;</a:t>
            </a:r>
          </a:p>
          <a:p>
            <a:pPr algn="just"/>
            <a:r>
              <a:rPr lang="ru-RU" sz="2400" dirty="0"/>
              <a:t> технология и предоставляемые ею услуги по пересылке и получению электронных сообщений по распределённой компьютерной сети.</a:t>
            </a:r>
          </a:p>
        </p:txBody>
      </p:sp>
      <p:pic>
        <p:nvPicPr>
          <p:cNvPr id="1028" name="Picture 4" descr="https://pristor.ru/wp-content/uploads/2019/10/%D0%9A%D1%80%D0%B0%D1%81%D0%B8%D0%B2%D1%8B%D0%B5-%D0%BA%D0%B0%D1%80%D1%82%D0%B8%D0%BD%D0%BA%D0%B8-%D0%BD%D0%B0-%D0%94%D0%B5%D0%BD%D1%8C-%D1%80%D0%BE%D0%B6%D0%B4%D0%B5%D0%BD%D0%B8%D1%8F-%D1%8D%D0%BB%D0%B5%D0%BA%D1%82%D1%80%D0%BE%D0%BD%D0%BD%D0%BE%D0%B9-%D0%BF%D0%BE%D1%87%D1%82%D1%8B-1-1024x816.jpg">
            <a:extLst>
              <a:ext uri="{FF2B5EF4-FFF2-40B4-BE49-F238E27FC236}">
                <a16:creationId xmlns:a16="http://schemas.microsoft.com/office/drawing/2014/main" id="{76DED48C-0395-492F-81B9-6E6D1219E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53" y="3921659"/>
            <a:ext cx="3250229" cy="259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87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1B740-E7B6-43D7-83A4-DAB3CE772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04" y="354111"/>
            <a:ext cx="8596668" cy="1320800"/>
          </a:xfrm>
        </p:spPr>
        <p:txBody>
          <a:bodyPr/>
          <a:lstStyle/>
          <a:p>
            <a:r>
              <a:rPr lang="ru-RU" dirty="0"/>
              <a:t>Преимущества электронной почты</a:t>
            </a:r>
          </a:p>
        </p:txBody>
      </p:sp>
      <p:pic>
        <p:nvPicPr>
          <p:cNvPr id="2054" name="Picture 6" descr="https://www.alona.co.id/wp-content/uploads/2019/03/emailmarketing-1024x671.jpg">
            <a:extLst>
              <a:ext uri="{FF2B5EF4-FFF2-40B4-BE49-F238E27FC236}">
                <a16:creationId xmlns:a16="http://schemas.microsoft.com/office/drawing/2014/main" id="{3C4DB204-FFD8-42F4-A07E-A8503614B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765" y="2458041"/>
            <a:ext cx="3274690" cy="2145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82DDD5-678E-47E2-AFC2-72424FE40D08}"/>
              </a:ext>
            </a:extLst>
          </p:cNvPr>
          <p:cNvSpPr/>
          <p:nvPr/>
        </p:nvSpPr>
        <p:spPr>
          <a:xfrm>
            <a:off x="1395791" y="1418339"/>
            <a:ext cx="2386584" cy="6583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Простота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72F3D4-63F5-465F-BB69-AC029EB4264E}"/>
              </a:ext>
            </a:extLst>
          </p:cNvPr>
          <p:cNvSpPr/>
          <p:nvPr/>
        </p:nvSpPr>
        <p:spPr>
          <a:xfrm>
            <a:off x="6501622" y="1399582"/>
            <a:ext cx="2386584" cy="6583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Скорость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453F33-F84F-4AE3-A569-32467F51C4DD}"/>
              </a:ext>
            </a:extLst>
          </p:cNvPr>
          <p:cNvSpPr/>
          <p:nvPr/>
        </p:nvSpPr>
        <p:spPr>
          <a:xfrm>
            <a:off x="415060" y="2606656"/>
            <a:ext cx="2386584" cy="10657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Работа с данными </a:t>
            </a:r>
            <a:r>
              <a:rPr lang="ru-RU" sz="1400" dirty="0"/>
              <a:t>(текст, изображения, звук, видео)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F669FD-1562-47A9-8D8A-60E7C120B120}"/>
              </a:ext>
            </a:extLst>
          </p:cNvPr>
          <p:cNvSpPr/>
          <p:nvPr/>
        </p:nvSpPr>
        <p:spPr>
          <a:xfrm>
            <a:off x="7309488" y="2536255"/>
            <a:ext cx="2386584" cy="10657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Массовая рассылка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B208C0E-A15E-4F46-9485-0758CC701767}"/>
              </a:ext>
            </a:extLst>
          </p:cNvPr>
          <p:cNvSpPr/>
          <p:nvPr/>
        </p:nvSpPr>
        <p:spPr>
          <a:xfrm>
            <a:off x="545946" y="4531573"/>
            <a:ext cx="2386584" cy="6583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Сортировка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792FE66-E30C-4B1F-86E3-121C799E3D5B}"/>
              </a:ext>
            </a:extLst>
          </p:cNvPr>
          <p:cNvSpPr/>
          <p:nvPr/>
        </p:nvSpPr>
        <p:spPr>
          <a:xfrm>
            <a:off x="7149691" y="4531573"/>
            <a:ext cx="2386584" cy="6583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Безопасность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0BD7B93-A83F-4831-92A9-B0D583E650FC}"/>
              </a:ext>
            </a:extLst>
          </p:cNvPr>
          <p:cNvSpPr/>
          <p:nvPr/>
        </p:nvSpPr>
        <p:spPr>
          <a:xfrm>
            <a:off x="2589083" y="5590032"/>
            <a:ext cx="2386584" cy="6583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Мобильность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2D0EBD4-5C32-4CBB-9E65-7D4331E8C065}"/>
              </a:ext>
            </a:extLst>
          </p:cNvPr>
          <p:cNvSpPr/>
          <p:nvPr/>
        </p:nvSpPr>
        <p:spPr>
          <a:xfrm>
            <a:off x="5308330" y="5590032"/>
            <a:ext cx="2386584" cy="6583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Минимум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28559346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dn2.cloudtech.pro/sites/cloudprod7/files/spam.png">
            <a:extLst>
              <a:ext uri="{FF2B5EF4-FFF2-40B4-BE49-F238E27FC236}">
                <a16:creationId xmlns:a16="http://schemas.microsoft.com/office/drawing/2014/main" id="{4B880A71-B628-4F9D-97EB-A70A8F570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465" y="4277434"/>
            <a:ext cx="3779298" cy="251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AEF71-18DB-49AE-BEFF-6EAD818F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59" y="405413"/>
            <a:ext cx="8596668" cy="1320800"/>
          </a:xfrm>
        </p:spPr>
        <p:txBody>
          <a:bodyPr/>
          <a:lstStyle/>
          <a:p>
            <a:r>
              <a:rPr lang="ru-RU" dirty="0"/>
              <a:t>Недостатки электронной почты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E03F83-2118-4CAA-B299-61E864367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05" y="1354400"/>
            <a:ext cx="9301167" cy="3880773"/>
          </a:xfrm>
        </p:spPr>
        <p:txBody>
          <a:bodyPr/>
          <a:lstStyle/>
          <a:p>
            <a:pPr algn="just"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ru-RU" sz="2000" dirty="0"/>
              <a:t>наличие такого явления, как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спам</a:t>
            </a:r>
            <a:r>
              <a:rPr lang="ru-RU" sz="2000" dirty="0"/>
              <a:t> (массовые рекламные и вирусные рассылки);</a:t>
            </a:r>
          </a:p>
          <a:p>
            <a:pPr algn="just"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ru-RU" sz="2000" dirty="0"/>
              <a:t>теоретическая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невозможность гарантированной доставки </a:t>
            </a:r>
            <a:r>
              <a:rPr lang="ru-RU" sz="2000" dirty="0"/>
              <a:t>конкретного письма;</a:t>
            </a:r>
          </a:p>
          <a:p>
            <a:pPr algn="just"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возможные задержки доставки </a:t>
            </a:r>
            <a:r>
              <a:rPr lang="ru-RU" sz="2000" dirty="0"/>
              <a:t>сообщения (до нескольких суток);</a:t>
            </a:r>
          </a:p>
          <a:p>
            <a:pPr algn="just">
              <a:spcAft>
                <a:spcPts val="600"/>
              </a:spcAft>
              <a:buClr>
                <a:schemeClr val="accent2">
                  <a:lumMod val="50000"/>
                </a:schemeClr>
              </a:buClr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 на размер </a:t>
            </a:r>
            <a:r>
              <a:rPr lang="ru-RU" sz="2000" dirty="0"/>
              <a:t>одного сообщения и на общий размер сообщений в почтовом ящике (персональные для пользователей).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4316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5FE79-2C37-4BFC-8BE7-DA6229ADD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105" y="352148"/>
            <a:ext cx="8596668" cy="863985"/>
          </a:xfrm>
        </p:spPr>
        <p:txBody>
          <a:bodyPr/>
          <a:lstStyle/>
          <a:p>
            <a:r>
              <a:rPr lang="ru-RU" dirty="0"/>
              <a:t>Работа с электронной почтой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D53E23-82A5-4CB2-90D9-27262789F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105" y="1120865"/>
            <a:ext cx="9190582" cy="588665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Чтобы начать работу с электронной почтой, необходим почтовый ящик – место, куда будут помещаться письма.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A65642-3FC8-4F5F-BDA5-D678C435470F}"/>
              </a:ext>
            </a:extLst>
          </p:cNvPr>
          <p:cNvSpPr txBox="1"/>
          <p:nvPr/>
        </p:nvSpPr>
        <p:spPr>
          <a:xfrm>
            <a:off x="331105" y="1818861"/>
            <a:ext cx="9299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Электронный почтовый ящик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представляет собой часть дискового пространства на сервере с определенным именем (адресом), где может храниться почтовая информация для пользователя сети Интернет.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B97BC0-AD34-4EE2-96A1-64FC2FAE462E}"/>
              </a:ext>
            </a:extLst>
          </p:cNvPr>
          <p:cNvSpPr txBox="1"/>
          <p:nvPr/>
        </p:nvSpPr>
        <p:spPr>
          <a:xfrm>
            <a:off x="2295938" y="2914175"/>
            <a:ext cx="4810539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Серверы бесплатных </a:t>
            </a:r>
            <a:br>
              <a:rPr lang="ru-RU" sz="2400" dirty="0"/>
            </a:br>
            <a:r>
              <a:rPr lang="ru-RU" sz="2400" dirty="0"/>
              <a:t>почтовых служб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ECD823A-0AAA-40C7-9B0F-D01E9716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469" y="3690072"/>
            <a:ext cx="5943599" cy="22096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C07DB1-6CB1-4CA8-A1BE-C34F3B147FEA}"/>
              </a:ext>
            </a:extLst>
          </p:cNvPr>
          <p:cNvSpPr txBox="1"/>
          <p:nvPr/>
        </p:nvSpPr>
        <p:spPr>
          <a:xfrm>
            <a:off x="417442" y="5924319"/>
            <a:ext cx="765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данных почтовых серверах можно бесплатно зарегистрировать электронный почтовый ящик и начать пользоваться электронной почтой сразу после регистрации!</a:t>
            </a:r>
          </a:p>
        </p:txBody>
      </p:sp>
    </p:spTree>
    <p:extLst>
      <p:ext uri="{BB962C8B-B14F-4D97-AF65-F5344CB8AC3E}">
        <p14:creationId xmlns:p14="http://schemas.microsoft.com/office/powerpoint/2010/main" val="6384070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лачко с текстом: прямоугольное со скругленными углами 17">
            <a:extLst>
              <a:ext uri="{FF2B5EF4-FFF2-40B4-BE49-F238E27FC236}">
                <a16:creationId xmlns:a16="http://schemas.microsoft.com/office/drawing/2014/main" id="{1CD06562-48AE-4E25-9D21-331257FE9DF6}"/>
              </a:ext>
            </a:extLst>
          </p:cNvPr>
          <p:cNvSpPr/>
          <p:nvPr/>
        </p:nvSpPr>
        <p:spPr>
          <a:xfrm>
            <a:off x="5412921" y="2962666"/>
            <a:ext cx="3798365" cy="1849152"/>
          </a:xfrm>
          <a:prstGeom prst="wedgeRoundRectCallout">
            <a:avLst>
              <a:gd name="adj1" fmla="val -12459"/>
              <a:gd name="adj2" fmla="val -75099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5">
            <a:extLst>
              <a:ext uri="{FF2B5EF4-FFF2-40B4-BE49-F238E27FC236}">
                <a16:creationId xmlns:a16="http://schemas.microsoft.com/office/drawing/2014/main" id="{9D9179F3-0671-4553-8EAC-8F1D867458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759" y="5076706"/>
            <a:ext cx="1495425" cy="1200150"/>
          </a:xfrm>
        </p:spPr>
      </p:pic>
      <p:sp>
        <p:nvSpPr>
          <p:cNvPr id="11268" name="Rectangle 7">
            <a:extLst>
              <a:ext uri="{FF2B5EF4-FFF2-40B4-BE49-F238E27FC236}">
                <a16:creationId xmlns:a16="http://schemas.microsoft.com/office/drawing/2014/main" id="{E24776C9-5DEA-45CC-B7AD-E269A3B7B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59" y="927896"/>
            <a:ext cx="7951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9044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Demi" panose="020B07030201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Demi" panose="020B07030201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Demi" panose="020B07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Demi" panose="020B07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Demi" panose="020B07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Demi" panose="020B07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Demi" panose="020B07030201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Адрес электронной почты записывается по определённой форме</a:t>
            </a:r>
            <a:br>
              <a:rPr lang="ru-RU" altLang="ru-RU" sz="18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</a:br>
            <a:r>
              <a:rPr lang="ru-RU" altLang="ru-RU" sz="1800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и состоит из двух частей, разделённых символом @:</a:t>
            </a:r>
            <a:endParaRPr lang="en-US" altLang="ru-RU" sz="1800" b="1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512" name="Rectangle 8">
            <a:extLst>
              <a:ext uri="{FF2B5EF4-FFF2-40B4-BE49-F238E27FC236}">
                <a16:creationId xmlns:a16="http://schemas.microsoft.com/office/drawing/2014/main" id="{70E21D53-1F9D-46BF-9D16-7E6032CB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8371" y="5112594"/>
            <a:ext cx="71437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Адрес электронной почты записывается только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латинскими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буквами и не должен содержать пробелов.</a:t>
            </a: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678A23E9-B5B2-44E9-AB33-5E8AF04E2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4591" y="2006658"/>
            <a:ext cx="594731" cy="234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defTabSz="449263" hangingPunct="0">
              <a:lnSpc>
                <a:spcPct val="95000"/>
              </a:lnSpc>
              <a:buClr>
                <a:srgbClr val="000000"/>
              </a:buClr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Lucida Sans Unicode" pitchFamily="34" charset="0"/>
              </a:rPr>
              <a:t>@</a:t>
            </a:r>
          </a:p>
        </p:txBody>
      </p:sp>
      <p:sp>
        <p:nvSpPr>
          <p:cNvPr id="21517" name="Rectangle 13">
            <a:extLst>
              <a:ext uri="{FF2B5EF4-FFF2-40B4-BE49-F238E27FC236}">
                <a16:creationId xmlns:a16="http://schemas.microsoft.com/office/drawing/2014/main" id="{E2FCB7BF-7BC3-4BC3-9905-B8619EEF1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682" y="3110087"/>
            <a:ext cx="3759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имя сервера </a:t>
            </a:r>
            <a:endParaRPr lang="en-US" b="1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является доменным именем почтового сервера, на котором </a:t>
            </a:r>
            <a:b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пользователь зарегистрировал свой почтовый ящик.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D583573-E809-4D08-A79F-E406F264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59" y="161133"/>
            <a:ext cx="8596668" cy="1320800"/>
          </a:xfrm>
        </p:spPr>
        <p:txBody>
          <a:bodyPr/>
          <a:lstStyle/>
          <a:p>
            <a:r>
              <a:rPr lang="ru-RU" dirty="0"/>
              <a:t>Адрес электронной почты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DACF3D-C881-4B70-A2F6-7E321B27D610}"/>
              </a:ext>
            </a:extLst>
          </p:cNvPr>
          <p:cNvSpPr txBox="1"/>
          <p:nvPr/>
        </p:nvSpPr>
        <p:spPr>
          <a:xfrm>
            <a:off x="953348" y="1789800"/>
            <a:ext cx="3589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user_name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27135-414E-4B4F-9DBC-7BA01AE30352}"/>
              </a:ext>
            </a:extLst>
          </p:cNvPr>
          <p:cNvSpPr txBox="1"/>
          <p:nvPr/>
        </p:nvSpPr>
        <p:spPr>
          <a:xfrm>
            <a:off x="5136203" y="1755738"/>
            <a:ext cx="426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server_name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1429F81F-3C22-45CE-B132-6C0B41FE0C07}"/>
              </a:ext>
            </a:extLst>
          </p:cNvPr>
          <p:cNvSpPr/>
          <p:nvPr/>
        </p:nvSpPr>
        <p:spPr>
          <a:xfrm>
            <a:off x="616226" y="2924175"/>
            <a:ext cx="3798365" cy="1849153"/>
          </a:xfrm>
          <a:prstGeom prst="wedgeRoundRectCallout">
            <a:avLst>
              <a:gd name="adj1" fmla="val 10568"/>
              <a:gd name="adj2" fmla="val -70799"/>
              <a:gd name="adj3" fmla="val 16667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16" name="Rectangle 12">
            <a:extLst>
              <a:ext uri="{FF2B5EF4-FFF2-40B4-BE49-F238E27FC236}">
                <a16:creationId xmlns:a16="http://schemas.microsoft.com/office/drawing/2014/main" id="{FE8DD677-01D9-4854-9129-94198CFA1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64" y="2976411"/>
            <a:ext cx="3671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имя пользователя</a:t>
            </a:r>
            <a:br>
              <a:rPr lang="ru-RU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имеет произвольный характер и задается самим пользователем </a:t>
            </a:r>
            <a:b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 регистрации почтового ящика. 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ww.webtekno.com/images/editor/default/0002/35/4e1a21485120c0d0dc6b866ca2d9b232fdf6482f.png">
            <a:extLst>
              <a:ext uri="{FF2B5EF4-FFF2-40B4-BE49-F238E27FC236}">
                <a16:creationId xmlns:a16="http://schemas.microsoft.com/office/drawing/2014/main" id="{4B2E9B36-6C6A-428F-AE07-1D6244C96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960" y="3503416"/>
            <a:ext cx="2814320" cy="21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56282-2821-4599-A419-18A30A41C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09827"/>
            <a:ext cx="8596668" cy="1320800"/>
          </a:xfrm>
        </p:spPr>
        <p:txBody>
          <a:bodyPr/>
          <a:lstStyle/>
          <a:p>
            <a:r>
              <a:rPr lang="ru-RU" dirty="0"/>
              <a:t>Почтовые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20B6F8-03BB-44E4-8DFA-E6AD02F93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00045"/>
            <a:ext cx="8466666" cy="2230781"/>
          </a:xfrm>
        </p:spPr>
        <p:txBody>
          <a:bodyPr/>
          <a:lstStyle/>
          <a:p>
            <a:pPr algn="just"/>
            <a:r>
              <a:rPr lang="ru-RU" dirty="0"/>
              <a:t>Для более удобной работы с электронной почтой на различных устройствах существуют специальные программы для работы с эл. почтой – почтовые программы (почтовые клиенты).</a:t>
            </a:r>
          </a:p>
          <a:p>
            <a:pPr algn="just"/>
            <a:r>
              <a:rPr lang="ru-RU" dirty="0"/>
              <a:t>Основные функции почтовых клиентов — это прием сообщений, обеспечение их просмотра, сортировка сообщений, автоматизация создания ответных сообщений и поддержка адресной книги.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2724B-FFC9-4FC1-809E-BD082DC6BB6D}"/>
              </a:ext>
            </a:extLst>
          </p:cNvPr>
          <p:cNvSpPr txBox="1"/>
          <p:nvPr/>
        </p:nvSpPr>
        <p:spPr>
          <a:xfrm>
            <a:off x="3283370" y="2888183"/>
            <a:ext cx="388620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Примеры </a:t>
            </a:r>
            <a:br>
              <a:rPr lang="ru-RU" sz="2400" dirty="0"/>
            </a:br>
            <a:r>
              <a:rPr lang="ru-RU" sz="2400" dirty="0"/>
              <a:t>почтовых программ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9CD30D-C51C-4E03-A45B-1DD2739A1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3970432"/>
            <a:ext cx="5068146" cy="2514297"/>
          </a:xfrm>
          <a:prstGeom prst="rect">
            <a:avLst/>
          </a:prstGeom>
        </p:spPr>
      </p:pic>
      <p:pic>
        <p:nvPicPr>
          <p:cNvPr id="5122" name="Picture 2" descr="https://old-csam.archives.gov.ua/includes/uploads/docs/g.png">
            <a:extLst>
              <a:ext uri="{FF2B5EF4-FFF2-40B4-BE49-F238E27FC236}">
                <a16:creationId xmlns:a16="http://schemas.microsoft.com/office/drawing/2014/main" id="{F6981275-2D50-44CB-B21A-5886E1584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42" y="5143866"/>
            <a:ext cx="2499360" cy="14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0058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81f4be577d983e2941cae2263e4316aff6773"/>
</p:tagLst>
</file>

<file path=ppt/theme/theme1.xml><?xml version="1.0" encoding="utf-8"?>
<a:theme xmlns:a="http://schemas.openxmlformats.org/drawingml/2006/main" name="Аспек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</TotalTime>
  <Words>310</Words>
  <Application>Microsoft Office PowerPoint</Application>
  <PresentationFormat>Широкоэкранный</PresentationFormat>
  <Paragraphs>36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Lucida Sans Unicode</vt:lpstr>
      <vt:lpstr>Trebuchet MS</vt:lpstr>
      <vt:lpstr>Wingdings 3</vt:lpstr>
      <vt:lpstr>Аспект</vt:lpstr>
      <vt:lpstr>Электронная почта. </vt:lpstr>
      <vt:lpstr>Электронная почта - это</vt:lpstr>
      <vt:lpstr>Преимущества электронной почты</vt:lpstr>
      <vt:lpstr>Недостатки электронной почты</vt:lpstr>
      <vt:lpstr>Работа с электронной почтой</vt:lpstr>
      <vt:lpstr>Адрес электронной почты</vt:lpstr>
      <vt:lpstr>Почтовые программы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почта. Поисковые системы</dc:title>
  <dc:creator>Marina</dc:creator>
  <cp:lastModifiedBy>Лидуев</cp:lastModifiedBy>
  <cp:revision>21</cp:revision>
  <dcterms:created xsi:type="dcterms:W3CDTF">2020-07-29T12:33:49Z</dcterms:created>
  <dcterms:modified xsi:type="dcterms:W3CDTF">2023-04-15T13:27:24Z</dcterms:modified>
</cp:coreProperties>
</file>