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76"/>
  </p:notesMasterIdLst>
  <p:sldIdLst>
    <p:sldId id="348" r:id="rId2"/>
    <p:sldId id="257" r:id="rId3"/>
    <p:sldId id="258" r:id="rId4"/>
    <p:sldId id="264" r:id="rId5"/>
    <p:sldId id="265" r:id="rId6"/>
    <p:sldId id="266" r:id="rId7"/>
    <p:sldId id="267" r:id="rId8"/>
    <p:sldId id="342" r:id="rId9"/>
    <p:sldId id="268" r:id="rId10"/>
    <p:sldId id="270" r:id="rId11"/>
    <p:sldId id="271" r:id="rId12"/>
    <p:sldId id="272" r:id="rId13"/>
    <p:sldId id="259" r:id="rId14"/>
    <p:sldId id="260" r:id="rId15"/>
    <p:sldId id="263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313" r:id="rId24"/>
    <p:sldId id="295" r:id="rId25"/>
    <p:sldId id="281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3" r:id="rId34"/>
    <p:sldId id="294" r:id="rId35"/>
    <p:sldId id="298" r:id="rId36"/>
    <p:sldId id="346" r:id="rId37"/>
    <p:sldId id="301" r:id="rId38"/>
    <p:sldId id="302" r:id="rId39"/>
    <p:sldId id="317" r:id="rId40"/>
    <p:sldId id="347" r:id="rId41"/>
    <p:sldId id="303" r:id="rId42"/>
    <p:sldId id="304" r:id="rId43"/>
    <p:sldId id="307" r:id="rId44"/>
    <p:sldId id="308" r:id="rId45"/>
    <p:sldId id="309" r:id="rId46"/>
    <p:sldId id="310" r:id="rId47"/>
    <p:sldId id="311" r:id="rId48"/>
    <p:sldId id="315" r:id="rId49"/>
    <p:sldId id="316" r:id="rId50"/>
    <p:sldId id="320" r:id="rId51"/>
    <p:sldId id="321" r:id="rId52"/>
    <p:sldId id="322" r:id="rId53"/>
    <p:sldId id="323" r:id="rId54"/>
    <p:sldId id="314" r:id="rId55"/>
    <p:sldId id="324" r:id="rId56"/>
    <p:sldId id="325" r:id="rId57"/>
    <p:sldId id="326" r:id="rId58"/>
    <p:sldId id="327" r:id="rId59"/>
    <p:sldId id="330" r:id="rId60"/>
    <p:sldId id="343" r:id="rId61"/>
    <p:sldId id="329" r:id="rId62"/>
    <p:sldId id="328" r:id="rId63"/>
    <p:sldId id="341" r:id="rId64"/>
    <p:sldId id="331" r:id="rId65"/>
    <p:sldId id="340" r:id="rId66"/>
    <p:sldId id="332" r:id="rId67"/>
    <p:sldId id="333" r:id="rId68"/>
    <p:sldId id="334" r:id="rId69"/>
    <p:sldId id="344" r:id="rId70"/>
    <p:sldId id="335" r:id="rId71"/>
    <p:sldId id="345" r:id="rId72"/>
    <p:sldId id="336" r:id="rId73"/>
    <p:sldId id="337" r:id="rId74"/>
    <p:sldId id="339" r:id="rId7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C95B4A-E7A5-45FD-933D-1D889294BE42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040918-B4BB-41C0-AFDE-17E7EB2AC3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025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40918-B4BB-41C0-AFDE-17E7EB2AC394}" type="slidenum">
              <a:rPr lang="ru-RU" smtClean="0"/>
              <a:pPr/>
              <a:t>74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733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2664480-B61B-4BF5-9C81-4B18ED3051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664480-B61B-4BF5-9C81-4B18ED3051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2664480-B61B-4BF5-9C81-4B18ED3051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17F8CC4-F59E-4AC1-B61D-C509A52431B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C3B988F-45A5-421A-8C62-373CBFE0C5D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664480-B61B-4BF5-9C81-4B18ED3051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62664480-B61B-4BF5-9C81-4B18ED3051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664480-B61B-4BF5-9C81-4B18ED3051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664480-B61B-4BF5-9C81-4B18ED3051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664480-B61B-4BF5-9C81-4B18ED3051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664480-B61B-4BF5-9C81-4B18ED3051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664480-B61B-4BF5-9C81-4B18ED3051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664480-B61B-4BF5-9C81-4B18ED3051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5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2664480-B61B-4BF5-9C81-4B18ED3051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Черепно-мозговая травма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Преподаватель Беспалова Л.Г</a:t>
            </a:r>
          </a:p>
          <a:p>
            <a:r>
              <a:rPr lang="ru-RU" dirty="0" smtClean="0"/>
              <a:t>Саянск 2021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0773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04813"/>
            <a:ext cx="8229600" cy="611981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b="1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Патогенетические механизмы всех видов черепно-мозговых травм</a:t>
            </a:r>
            <a:r>
              <a:rPr lang="ru-RU"/>
              <a:t> делятся на три основные группы. </a:t>
            </a:r>
            <a:endParaRPr lang="ru-RU" b="1"/>
          </a:p>
          <a:p>
            <a:pPr>
              <a:buFontTx/>
              <a:buNone/>
            </a:pPr>
            <a:r>
              <a:rPr lang="ru-RU" b="1" u="sng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1. Травма ускорения</a:t>
            </a:r>
            <a:r>
              <a:rPr lang="ru-RU" u="sng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b="1" u="sng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(диффузная)</a:t>
            </a:r>
            <a:r>
              <a:rPr lang="ru-RU"/>
              <a:t> - возникает при ударе головы о большую массу, широкую плоскость или эта масса ударяет по черепу с различной скоростью. Череп и его содержимое получают ускорение. </a:t>
            </a:r>
            <a:r>
              <a:rPr lang="ru-RU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Повреждение возникает преимущественно на противоположной стороне (по типу противоудара). </a:t>
            </a:r>
            <a:endParaRPr lang="ru-RU" b="1">
              <a:solidFill>
                <a:schemeClr val="folHlink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76250"/>
            <a:ext cx="8229600" cy="5654675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u="sng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2. </a:t>
            </a:r>
            <a:r>
              <a:rPr lang="ru-RU" sz="3000" b="1" u="sng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Импрессионная (локальная) травма</a:t>
            </a:r>
            <a:r>
              <a:rPr lang="ru-RU" sz="3000"/>
              <a:t> - при ударе предмета небольшой площади (камень, палка, молоток и пр.) по голове. Череп в силу своей эластичности </a:t>
            </a:r>
            <a:r>
              <a:rPr lang="ru-RU" sz="300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прогибается при ударе</a:t>
            </a:r>
            <a:r>
              <a:rPr lang="ru-RU" sz="3000"/>
              <a:t>, затем </a:t>
            </a:r>
            <a:r>
              <a:rPr lang="ru-RU" sz="300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вдавленный участок выпрямляется. Кость при этом может треснуть</a:t>
            </a:r>
            <a:r>
              <a:rPr lang="ru-RU" sz="3000"/>
              <a:t> и образуется </a:t>
            </a:r>
            <a:r>
              <a:rPr lang="ru-RU" sz="300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линейный перелом свода черепа</a:t>
            </a:r>
            <a:r>
              <a:rPr lang="ru-RU" sz="3000"/>
              <a:t>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sz="300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Под местом удара</a:t>
            </a:r>
            <a:r>
              <a:rPr lang="ru-RU" sz="3000"/>
              <a:t> возникает отрицательное давление, вызывая  возникновение </a:t>
            </a:r>
            <a:r>
              <a:rPr lang="ru-RU" sz="300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очага повреждения мозга</a:t>
            </a:r>
            <a:r>
              <a:rPr lang="ru-RU" sz="3000"/>
              <a:t>. 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sz="3000"/>
              <a:t>Более сильная локальная травма приводит к </a:t>
            </a:r>
            <a:r>
              <a:rPr lang="ru-RU" sz="300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вдавленному перелому костей черепа</a:t>
            </a:r>
            <a:r>
              <a:rPr lang="ru-RU" sz="300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49275"/>
            <a:ext cx="8229600" cy="5400675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ru-RU" sz="3800" b="1" u="sng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3. Компрессионная травма</a:t>
            </a:r>
            <a:r>
              <a:rPr lang="ru-RU" sz="3800"/>
              <a:t> возникает при прохождении огнестрельного снаряда через череп. При этом внутричерепное давление может достигать 20 – 40 атмосфер, что приводит к разрушению мозговой ткани и черепной коробки.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228725"/>
          </a:xfrm>
        </p:spPr>
        <p:txBody>
          <a:bodyPr/>
          <a:lstStyle/>
          <a:p>
            <a:pPr>
              <a:lnSpc>
                <a:spcPct val="65000"/>
              </a:lnSpc>
            </a:pPr>
            <a:r>
              <a:rPr lang="ru-RU" sz="3200" b="1"/>
              <a:t>СОВРЕМЕННАЯ КЛАССИФИКАЦИЯ ЧЕРЕПНО-МОЗГОВОЙ ТРАВМЫ</a:t>
            </a:r>
            <a:r>
              <a:rPr lang="ru-RU"/>
              <a:t>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341438"/>
            <a:ext cx="8229600" cy="525621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3400"/>
              <a:t>Черепно-мозговую травму подразделяют на два основных вида - </a:t>
            </a:r>
            <a:r>
              <a:rPr lang="ru-RU" sz="340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закрытую и открытую</a:t>
            </a:r>
            <a:r>
              <a:rPr lang="ru-RU" sz="3400"/>
              <a:t>. </a:t>
            </a:r>
          </a:p>
          <a:p>
            <a:r>
              <a:rPr lang="ru-RU" sz="3400"/>
              <a:t>К </a:t>
            </a:r>
            <a:r>
              <a:rPr lang="ru-RU" sz="3400" b="1" u="sng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закрытой черепно-мозговой травме</a:t>
            </a:r>
            <a:r>
              <a:rPr lang="ru-RU" sz="3400"/>
              <a:t> следует относить повреждения, при которых </a:t>
            </a:r>
            <a:r>
              <a:rPr lang="ru-RU" sz="340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отсутствуют нарушения целости кожных покровов и апоневроза</a:t>
            </a:r>
            <a:r>
              <a:rPr lang="ru-RU" sz="3400"/>
              <a:t> свода черепа.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20713"/>
            <a:ext cx="8229600" cy="55102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3400" b="1" u="sng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Открытую черепно-мозговую травму</a:t>
            </a:r>
            <a:r>
              <a:rPr lang="ru-RU" sz="3400"/>
              <a:t> составляют повреждения, при которых </a:t>
            </a:r>
            <a:r>
              <a:rPr lang="ru-RU" sz="340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имеются ранения мягких тканей головы, включая апоневроз</a:t>
            </a:r>
            <a:r>
              <a:rPr lang="ru-RU" sz="3400"/>
              <a:t>. </a:t>
            </a:r>
          </a:p>
          <a:p>
            <a:pPr>
              <a:lnSpc>
                <a:spcPct val="90000"/>
              </a:lnSpc>
            </a:pPr>
            <a:r>
              <a:rPr lang="ru-RU" sz="340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Переломы основания черепа, сопровождающиеся истечением ликвора из носа или уха</a:t>
            </a:r>
            <a:r>
              <a:rPr lang="ru-RU" sz="3400"/>
              <a:t>, свидетельствуют о нарушении герметичности черепной коробки и также </a:t>
            </a:r>
            <a:r>
              <a:rPr lang="ru-RU" sz="340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относятся к открытым повреждениям</a:t>
            </a:r>
            <a:r>
              <a:rPr lang="ru-RU" sz="340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76250"/>
            <a:ext cx="8229600" cy="5654675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ru-RU"/>
              <a:t>В Российской Федерации используется </a:t>
            </a:r>
            <a:r>
              <a:rPr lang="ru-RU" b="1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классификация закрытой черепно-мозговой травмы,</a:t>
            </a:r>
            <a:r>
              <a:rPr lang="ru-RU"/>
              <a:t> согласно которой выделяются следующие формы:</a:t>
            </a:r>
            <a:endParaRPr lang="ru-RU" b="1"/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arenR"/>
            </a:pPr>
            <a:r>
              <a:rPr lang="ru-RU" b="1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сотрясение</a:t>
            </a:r>
            <a:r>
              <a:rPr lang="ru-RU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/>
              <a:t>головного мозга;</a:t>
            </a:r>
            <a:endParaRPr lang="ru-RU" b="1"/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arenR"/>
            </a:pPr>
            <a:r>
              <a:rPr lang="ru-RU" b="1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ушиб</a:t>
            </a:r>
            <a:r>
              <a:rPr lang="ru-RU"/>
              <a:t> головного мозга легкой, средней и тяжелой степеней;</a:t>
            </a:r>
            <a:endParaRPr lang="ru-RU" b="1"/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arenR"/>
            </a:pPr>
            <a:r>
              <a:rPr lang="ru-RU" b="1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диффузное аксональное повреждение</a:t>
            </a:r>
            <a:r>
              <a:rPr lang="ru-RU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/>
              <a:t>мозга;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arenR"/>
            </a:pPr>
            <a:r>
              <a:rPr lang="ru-RU" b="1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сдавление</a:t>
            </a:r>
            <a:r>
              <a:rPr lang="ru-RU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/>
              <a:t>головного мозга на фоне ушиба и без сопутствующего ушиба.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20713"/>
            <a:ext cx="8229600" cy="5510212"/>
          </a:xfrm>
        </p:spPr>
        <p:txBody>
          <a:bodyPr/>
          <a:lstStyle/>
          <a:p>
            <a:r>
              <a:rPr lang="ru-RU" sz="4000" b="1" u="sng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Сотрясение головного мозга</a:t>
            </a:r>
            <a:r>
              <a:rPr lang="ru-RU" sz="4000"/>
              <a:t> </a:t>
            </a:r>
            <a:r>
              <a:rPr lang="ru-RU" sz="400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</a:t>
            </a:r>
            <a:r>
              <a:rPr lang="en-US" sz="400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commotio cerebri</a:t>
            </a:r>
            <a:r>
              <a:rPr lang="ru-RU" sz="400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)</a:t>
            </a:r>
            <a:r>
              <a:rPr lang="ru-RU" sz="4000"/>
              <a:t> - наиболее легкий и самый частый вид закрытой черепно-мозговой травмы. Больные с сотрясением головного мозга составляют </a:t>
            </a:r>
            <a:r>
              <a:rPr lang="ru-RU" sz="400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75-80%</a:t>
            </a:r>
            <a:r>
              <a:rPr lang="ru-RU" sz="4000"/>
              <a:t> всех госпитализированных.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65175"/>
            <a:ext cx="8229600" cy="5365750"/>
          </a:xfrm>
        </p:spPr>
        <p:txBody>
          <a:bodyPr/>
          <a:lstStyle/>
          <a:p>
            <a:r>
              <a:rPr lang="ru-RU" sz="3400"/>
              <a:t>По данным электронной микроскопии этот вид травмы характеризуется только незначительными </a:t>
            </a:r>
            <a:r>
              <a:rPr lang="ru-RU" sz="340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изменениями клеточных мембран и межклеточных контактов нервных клеток. </a:t>
            </a:r>
          </a:p>
          <a:p>
            <a:r>
              <a:rPr lang="ru-RU" sz="3400"/>
              <a:t>Сотрясение головного мозга </a:t>
            </a:r>
            <a:r>
              <a:rPr lang="ru-RU" sz="3400" b="1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не делится на степени</a:t>
            </a:r>
            <a:r>
              <a:rPr lang="ru-RU" sz="3400"/>
              <a:t> и является </a:t>
            </a:r>
            <a:r>
              <a:rPr lang="ru-RU" sz="3400" u="sng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функциональным</a:t>
            </a:r>
            <a:r>
              <a:rPr lang="ru-RU" sz="340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</a:t>
            </a:r>
            <a:r>
              <a:rPr lang="ru-RU" sz="3400" u="sng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обратимым </a:t>
            </a:r>
            <a:r>
              <a:rPr lang="ru-RU" sz="340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повреждением нервной системы</a:t>
            </a:r>
            <a:r>
              <a:rPr lang="ru-RU" sz="340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65000"/>
              </a:lnSpc>
            </a:pPr>
            <a:r>
              <a:rPr lang="ru-RU" sz="4000" b="1"/>
              <a:t>Клиника сотрясения головного мозга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875"/>
            <a:ext cx="8229600" cy="471805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/>
              <a:t>Ведущими являются три синдрома: </a:t>
            </a:r>
            <a:r>
              <a:rPr lang="ru-RU" u="sng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общемозговой, вегетативный и невротический</a:t>
            </a:r>
            <a:r>
              <a:rPr lang="ru-RU"/>
              <a:t>. </a:t>
            </a:r>
          </a:p>
          <a:p>
            <a:pPr>
              <a:lnSpc>
                <a:spcPct val="90000"/>
              </a:lnSpc>
            </a:pPr>
            <a:r>
              <a:rPr lang="ru-RU" sz="3600" b="1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Общемозговой синдром</a:t>
            </a:r>
            <a:r>
              <a:rPr lang="ru-RU" sz="3600"/>
              <a:t> проявляется нарушением сознания (оглушением или кратковременной утратой на несколько секунд), головными болями, головокружением, рвотой.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92150"/>
            <a:ext cx="8229600" cy="5400675"/>
          </a:xfrm>
        </p:spPr>
        <p:txBody>
          <a:bodyPr/>
          <a:lstStyle/>
          <a:p>
            <a:r>
              <a:rPr lang="ru-RU" sz="4200" b="1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Невротический синдром</a:t>
            </a:r>
            <a:r>
              <a:rPr lang="ru-RU" sz="4200"/>
              <a:t> проявляется общей слабостью, апатией, сонливостью, нарушением сна, аппетита, раздражительностью, иногда эйфорией, снижением критики к своему состоянию.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04813"/>
            <a:ext cx="8229600" cy="5726112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4800" b="1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Черепно–мозговая травма </a:t>
            </a:r>
            <a:r>
              <a:rPr lang="ru-RU" sz="4800"/>
              <a:t>- это повреждение механической энергией черепа и внутричерепного содержимого (головного мозга, мозговых оболочек, сосудов, черепных нервов).</a:t>
            </a:r>
            <a:r>
              <a:rPr lang="ru-RU" sz="46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92150"/>
            <a:ext cx="8229600" cy="5438775"/>
          </a:xfrm>
        </p:spPr>
        <p:txBody>
          <a:bodyPr/>
          <a:lstStyle/>
          <a:p>
            <a:r>
              <a:rPr lang="ru-RU" sz="3800" b="1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Вегетативный синдром</a:t>
            </a:r>
            <a:r>
              <a:rPr lang="ru-RU" sz="3800"/>
              <a:t> проявляется гипергидрозом ладоней, бледностью или гиперемией кожных покровов, нарушением дермографизма. </a:t>
            </a:r>
          </a:p>
          <a:p>
            <a:r>
              <a:rPr lang="ru-RU" sz="3800"/>
              <a:t>Отмечается неустойчивость артериального давления, лабильность пульса, приступы озноба, жара.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92150"/>
            <a:ext cx="8229600" cy="5689600"/>
          </a:xfrm>
        </p:spPr>
        <p:txBody>
          <a:bodyPr/>
          <a:lstStyle/>
          <a:p>
            <a:r>
              <a:rPr lang="ru-RU"/>
              <a:t>Во время пребывания в стационаре больным обязательно </a:t>
            </a:r>
            <a:r>
              <a:rPr lang="ru-RU" b="1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проводятся вегетативные пробы</a:t>
            </a:r>
            <a:r>
              <a:rPr lang="ru-RU"/>
              <a:t> (1 раз в 2-3 дня). Это делается для </a:t>
            </a:r>
            <a:r>
              <a:rPr lang="ru-RU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объективизации диагноза</a:t>
            </a:r>
            <a:r>
              <a:rPr lang="ru-RU"/>
              <a:t> и выявления динамики патологического процесса.</a:t>
            </a:r>
          </a:p>
          <a:p>
            <a:r>
              <a:rPr lang="ru-RU"/>
              <a:t>Применяется </a:t>
            </a:r>
            <a:r>
              <a:rPr lang="ru-RU" u="sng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ортостатическая проба</a:t>
            </a:r>
            <a:r>
              <a:rPr lang="ru-RU"/>
              <a:t> - измерение частоты пульса у больного в горизонтальном положении, а затем стоя. В норме учащение пульса не должно превышать </a:t>
            </a:r>
            <a:r>
              <a:rPr lang="ru-RU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20</a:t>
            </a:r>
            <a:r>
              <a:rPr lang="ru-RU"/>
              <a:t> ударов в минуту.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92150"/>
            <a:ext cx="8229600" cy="5438775"/>
          </a:xfrm>
        </p:spPr>
        <p:txBody>
          <a:bodyPr/>
          <a:lstStyle/>
          <a:p>
            <a:r>
              <a:rPr lang="ru-RU" sz="3800"/>
              <a:t>Регресс общемозговых симптомов и нормализация вегетативных проб свидетельствуют о </a:t>
            </a:r>
            <a:r>
              <a:rPr lang="ru-RU" sz="380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клиническом излечении</a:t>
            </a:r>
            <a:r>
              <a:rPr lang="ru-RU" sz="3800"/>
              <a:t> сотрясения головного мозга.</a:t>
            </a:r>
          </a:p>
          <a:p>
            <a:r>
              <a:rPr lang="ru-RU" sz="3800"/>
              <a:t>Длительность клинических проявлений обычно не превышает </a:t>
            </a:r>
            <a:r>
              <a:rPr lang="ru-RU" sz="380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5-7 дней</a:t>
            </a:r>
            <a:r>
              <a:rPr lang="ru-RU" sz="380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404813"/>
            <a:ext cx="4824412" cy="59055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4400" b="1" u="sng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Ушибы мозга</a:t>
            </a:r>
            <a:r>
              <a:rPr lang="ru-RU" sz="3600"/>
              <a:t> </a:t>
            </a:r>
            <a:r>
              <a:rPr lang="ru-RU" sz="360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</a:t>
            </a:r>
            <a:r>
              <a:rPr 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Contusio cerebri)</a:t>
            </a:r>
            <a:r>
              <a:rPr lang="en-US" sz="3600"/>
              <a:t> </a:t>
            </a:r>
            <a:r>
              <a:rPr lang="ru-RU" sz="3600"/>
              <a:t>отличаются преобладанием </a:t>
            </a:r>
            <a:r>
              <a:rPr lang="ru-RU" sz="3600" b="1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необратимых морфологических изменений</a:t>
            </a:r>
            <a:r>
              <a:rPr lang="ru-RU" sz="360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3600" b="1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 области</a:t>
            </a:r>
            <a:r>
              <a:rPr lang="ru-RU" sz="360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3600" b="1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контузионных очагов</a:t>
            </a:r>
            <a:r>
              <a:rPr lang="ru-RU" sz="3600"/>
              <a:t>. </a:t>
            </a:r>
          </a:p>
        </p:txBody>
      </p:sp>
      <p:pic>
        <p:nvPicPr>
          <p:cNvPr id="75783" name="Picture 7" descr="Макро- очаг ушиб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549" t="2748" r="2917" b="1360"/>
          <a:stretch>
            <a:fillRect/>
          </a:stretch>
        </p:blipFill>
        <p:spPr>
          <a:xfrm>
            <a:off x="5508625" y="1341438"/>
            <a:ext cx="3455988" cy="453548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549275"/>
            <a:ext cx="4835525" cy="5903913"/>
          </a:xfrm>
        </p:spPr>
        <p:txBody>
          <a:bodyPr/>
          <a:lstStyle/>
          <a:p>
            <a:r>
              <a:rPr lang="ru-RU" b="1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Субарахноидальное кровоизлияние</a:t>
            </a:r>
            <a:r>
              <a:rPr lang="ru-RU"/>
              <a:t> всегда сопровождает ушиб мозга, так как неизбежное </a:t>
            </a:r>
            <a:r>
              <a:rPr lang="ru-RU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повреждение сосудов мягкой мозговой оболочки в очаге контузии</a:t>
            </a:r>
            <a:r>
              <a:rPr lang="ru-RU"/>
              <a:t> приводит к попаданию крови в ликвор. </a:t>
            </a:r>
          </a:p>
        </p:txBody>
      </p:sp>
      <p:pic>
        <p:nvPicPr>
          <p:cNvPr id="49157" name="Picture 5" descr="Субарахн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1201" b="1195"/>
          <a:stretch>
            <a:fillRect/>
          </a:stretch>
        </p:blipFill>
        <p:spPr>
          <a:xfrm>
            <a:off x="5413375" y="1125538"/>
            <a:ext cx="3524250" cy="496728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1439863"/>
          </a:xfrm>
        </p:spPr>
        <p:txBody>
          <a:bodyPr/>
          <a:lstStyle/>
          <a:p>
            <a:pPr>
              <a:lnSpc>
                <a:spcPct val="65000"/>
              </a:lnSpc>
            </a:pPr>
            <a:r>
              <a:rPr lang="ru-RU" sz="4000" b="1"/>
              <a:t>Ушибы головного мозга легкой степени</a:t>
            </a:r>
            <a:r>
              <a:rPr lang="ru-RU" sz="4000"/>
              <a:t>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875"/>
            <a:ext cx="8435975" cy="5256213"/>
          </a:xfrm>
        </p:spPr>
        <p:txBody>
          <a:bodyPr/>
          <a:lstStyle/>
          <a:p>
            <a:r>
              <a:rPr lang="ru-RU" sz="3800" b="1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Очаговая симптоматика</a:t>
            </a:r>
            <a:r>
              <a:rPr lang="ru-RU" sz="3800"/>
              <a:t> обусловлена поражением</a:t>
            </a:r>
            <a:r>
              <a:rPr lang="ru-RU" sz="38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380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корковых отделов одного полушария</a:t>
            </a:r>
            <a:r>
              <a:rPr lang="ru-RU" sz="3800"/>
              <a:t> головного мозга.</a:t>
            </a:r>
          </a:p>
          <a:p>
            <a:r>
              <a:rPr lang="ru-RU" sz="3800"/>
              <a:t>Отмечаются легкие двигательные нарушения в виде асимметрии рефлексов, патологических стопных знаков с одной стороны.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76250"/>
            <a:ext cx="8229600" cy="5832475"/>
          </a:xfrm>
        </p:spPr>
        <p:txBody>
          <a:bodyPr/>
          <a:lstStyle/>
          <a:p>
            <a:r>
              <a:rPr lang="ru-RU" sz="3000"/>
              <a:t>Вследствие субарахноидального кровоизлияния </a:t>
            </a:r>
            <a:r>
              <a:rPr lang="ru-RU" sz="3000" b="1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общемозговые, вегетативные и невротические расстройства более выражены</a:t>
            </a:r>
            <a:r>
              <a:rPr lang="ru-RU" sz="3000"/>
              <a:t>, чем при сотрясении головного мозга. </a:t>
            </a:r>
          </a:p>
          <a:p>
            <a:r>
              <a:rPr lang="ru-RU" sz="3000"/>
              <a:t>Присоединяется </a:t>
            </a:r>
            <a:r>
              <a:rPr lang="ru-RU" sz="3000" b="1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менингеальный синдром:</a:t>
            </a:r>
            <a:r>
              <a:rPr lang="ru-RU" sz="3000"/>
              <a:t> ригидность мышц шеи, симптомы Кернига, Брудзинского, светобоязнь, боли при движениях глазных яблок.</a:t>
            </a:r>
          </a:p>
          <a:p>
            <a:r>
              <a:rPr lang="ru-RU" sz="3000"/>
              <a:t>Длительность клинических проявлений обычно </a:t>
            </a:r>
            <a:r>
              <a:rPr lang="ru-RU" sz="3000" b="1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2-3 недели</a:t>
            </a:r>
            <a:r>
              <a:rPr lang="ru-RU" sz="30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295400"/>
          </a:xfrm>
        </p:spPr>
        <p:txBody>
          <a:bodyPr/>
          <a:lstStyle/>
          <a:p>
            <a:pPr>
              <a:lnSpc>
                <a:spcPct val="65000"/>
              </a:lnSpc>
            </a:pPr>
            <a:r>
              <a:rPr lang="ru-RU" sz="4000" b="1"/>
              <a:t>Ушибы головного мозга средней тяжести</a:t>
            </a:r>
            <a:r>
              <a:rPr lang="ru-RU" sz="4000"/>
              <a:t> 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1438"/>
            <a:ext cx="8229600" cy="4789487"/>
          </a:xfrm>
        </p:spPr>
        <p:txBody>
          <a:bodyPr/>
          <a:lstStyle/>
          <a:p>
            <a:r>
              <a:rPr lang="ru-RU" sz="3600"/>
              <a:t>Характеризуются возникновением </a:t>
            </a:r>
            <a:r>
              <a:rPr lang="ru-RU" sz="360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очагов повреждения базальных отделов полушарий мозга и конвекситальной поверхности головного мозга</a:t>
            </a:r>
            <a:r>
              <a:rPr lang="ru-RU" sz="3600"/>
              <a:t>.</a:t>
            </a:r>
          </a:p>
          <a:p>
            <a:r>
              <a:rPr lang="ru-RU" sz="3600"/>
              <a:t>Этот вид травмы мозга диагностируется у 100% пациентов с </a:t>
            </a:r>
            <a:r>
              <a:rPr lang="ru-RU" sz="360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переломами основания черепа.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76250"/>
            <a:ext cx="8218488" cy="5976938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3400" b="1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Клиника:</a:t>
            </a:r>
          </a:p>
          <a:p>
            <a:pPr>
              <a:lnSpc>
                <a:spcPct val="90000"/>
              </a:lnSpc>
            </a:pPr>
            <a:r>
              <a:rPr lang="ru-RU" sz="340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Длительная утрата сознания</a:t>
            </a:r>
            <a:r>
              <a:rPr lang="ru-RU" sz="3400"/>
              <a:t> (от нескольких секунд  до 1-2 часов).</a:t>
            </a:r>
          </a:p>
          <a:p>
            <a:pPr>
              <a:lnSpc>
                <a:spcPct val="90000"/>
              </a:lnSpc>
            </a:pPr>
            <a:r>
              <a:rPr lang="ru-RU" sz="340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Выражены общемозговые симптомы</a:t>
            </a:r>
            <a:r>
              <a:rPr lang="ru-RU" sz="3400"/>
              <a:t>. Может возникнуть психомоторное возбуждение, эйфория, нарушения психики. </a:t>
            </a:r>
          </a:p>
          <a:p>
            <a:pPr>
              <a:lnSpc>
                <a:spcPct val="90000"/>
              </a:lnSpc>
            </a:pPr>
            <a:r>
              <a:rPr lang="ru-RU" sz="340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Грубые очаговые симптомы</a:t>
            </a:r>
            <a:r>
              <a:rPr lang="ru-RU" sz="3400"/>
              <a:t>. При поражении центральных извилин - двигательные и чувствительные расстройства по гемитипу.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49275"/>
            <a:ext cx="8229600" cy="5581650"/>
          </a:xfrm>
        </p:spPr>
        <p:txBody>
          <a:bodyPr/>
          <a:lstStyle/>
          <a:p>
            <a:r>
              <a:rPr lang="ru-RU" sz="3400"/>
              <a:t>В случаях переломов основания черепа встречаются </a:t>
            </a:r>
            <a:r>
              <a:rPr lang="ru-RU" sz="340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поражения черепно-мозговых нервов</a:t>
            </a:r>
            <a:r>
              <a:rPr lang="ru-RU" sz="3400"/>
              <a:t>, наиболее часто </a:t>
            </a:r>
            <a:r>
              <a:rPr lang="en-US" sz="3400" b="1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VIII</a:t>
            </a:r>
            <a:r>
              <a:rPr lang="ru-RU" sz="3400" b="1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</a:t>
            </a:r>
            <a:r>
              <a:rPr lang="en-US" sz="3400" b="1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VII</a:t>
            </a:r>
            <a:r>
              <a:rPr lang="ru-RU" sz="3400" b="1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</a:t>
            </a:r>
            <a:r>
              <a:rPr lang="en-US" sz="3400" b="1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II</a:t>
            </a:r>
            <a:r>
              <a:rPr lang="ru-RU" sz="3400" b="1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</a:t>
            </a:r>
            <a:r>
              <a:rPr lang="en-US" sz="3400" b="1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III</a:t>
            </a:r>
            <a:r>
              <a:rPr lang="ru-RU" sz="3400" b="1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</a:t>
            </a:r>
            <a:r>
              <a:rPr lang="en-US" sz="3400" b="1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VI</a:t>
            </a:r>
            <a:r>
              <a:rPr lang="ru-RU" sz="3400" b="1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нервов</a:t>
            </a:r>
            <a:r>
              <a:rPr lang="ru-RU" sz="3400"/>
              <a:t>. </a:t>
            </a:r>
          </a:p>
          <a:p>
            <a:r>
              <a:rPr lang="ru-RU" sz="3400"/>
              <a:t>Длительность клинических проявлений – </a:t>
            </a:r>
            <a:r>
              <a:rPr lang="ru-RU" sz="340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3-6 недель</a:t>
            </a:r>
            <a:r>
              <a:rPr lang="ru-RU" sz="3400"/>
              <a:t>. </a:t>
            </a:r>
          </a:p>
          <a:p>
            <a:r>
              <a:rPr lang="ru-RU" sz="3400"/>
              <a:t>Могут оставаться </a:t>
            </a:r>
            <a:r>
              <a:rPr lang="ru-RU" sz="340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стойкие очаговые симптомы</a:t>
            </a:r>
            <a:r>
              <a:rPr lang="ru-RU" sz="3400"/>
              <a:t> поражения нервной системы, что приводит к инвалидизации больных.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692150"/>
            <a:ext cx="8229600" cy="54737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/>
              <a:t>Черепно-мозговые повреждения </a:t>
            </a:r>
            <a:r>
              <a:rPr lang="ru-RU" b="1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являются наиболее частыми среди всех видов травм</a:t>
            </a:r>
            <a:r>
              <a:rPr lang="ru-RU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(45%).</a:t>
            </a:r>
            <a:r>
              <a:rPr lang="ru-RU"/>
              <a:t> </a:t>
            </a:r>
          </a:p>
          <a:p>
            <a:pPr>
              <a:lnSpc>
                <a:spcPct val="90000"/>
              </a:lnSpc>
            </a:pPr>
            <a:r>
              <a:rPr lang="ru-RU"/>
              <a:t>Среди причин черепно-мозговых травм первые места занимают </a:t>
            </a:r>
            <a:r>
              <a:rPr lang="ru-RU" b="1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бытовой и дорожно-транспортный травматизм</a:t>
            </a:r>
            <a:r>
              <a:rPr lang="ru-RU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r>
              <a:rPr lang="ru-RU"/>
              <a:t> </a:t>
            </a:r>
          </a:p>
          <a:p>
            <a:pPr>
              <a:lnSpc>
                <a:spcPct val="90000"/>
              </a:lnSpc>
            </a:pPr>
            <a:r>
              <a:rPr lang="ru-RU"/>
              <a:t>Черепно-мозговая травма, </a:t>
            </a:r>
            <a:r>
              <a:rPr lang="ru-RU" b="1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как причина смерти, стоит на первом месте</a:t>
            </a:r>
            <a:r>
              <a:rPr lang="ru-RU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b="1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у людей в возрасте от 20 до 40 лет</a:t>
            </a:r>
            <a:r>
              <a:rPr lang="ru-RU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</a:t>
            </a:r>
            <a:r>
              <a:rPr lang="ru-RU"/>
              <a:t> поэтому проблема является не только медицинской, но и социальной.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813"/>
            <a:ext cx="8229600" cy="1223962"/>
          </a:xfrm>
        </p:spPr>
        <p:txBody>
          <a:bodyPr/>
          <a:lstStyle/>
          <a:p>
            <a:pPr>
              <a:lnSpc>
                <a:spcPct val="65000"/>
              </a:lnSpc>
            </a:pPr>
            <a:r>
              <a:rPr lang="ru-RU" sz="4000" b="1"/>
              <a:t>Ушибы головного мозга тяжелой степени</a:t>
            </a:r>
            <a:r>
              <a:rPr lang="ru-RU" sz="4000"/>
              <a:t> 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28775"/>
            <a:ext cx="8229600" cy="46799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4000"/>
              <a:t>Характеризуются возникновением очагов ушиба не только коры и базальных отделов головного мозга, но в большей степени </a:t>
            </a:r>
            <a:r>
              <a:rPr lang="ru-RU" sz="4000" b="1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повреждением стволовых отделов головного мозга и диэнцефальной области</a:t>
            </a:r>
            <a:r>
              <a:rPr lang="ru-RU" sz="400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r>
              <a:rPr lang="ru-RU" sz="36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33375"/>
            <a:ext cx="8229600" cy="6119813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340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Клиника:</a:t>
            </a:r>
          </a:p>
          <a:p>
            <a:pPr>
              <a:lnSpc>
                <a:spcPct val="90000"/>
              </a:lnSpc>
            </a:pPr>
            <a:r>
              <a:rPr lang="ru-RU" sz="3400"/>
              <a:t>С момента тяжелой травмы пострадавшие находятся в </a:t>
            </a:r>
            <a:r>
              <a:rPr lang="ru-RU" sz="340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коматозном состоянии.</a:t>
            </a:r>
            <a:r>
              <a:rPr lang="ru-RU" sz="3400"/>
              <a:t> Длительность утраты сознания может быть от </a:t>
            </a:r>
            <a:r>
              <a:rPr lang="ru-RU" sz="3400" b="1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нескольких дней до нескольких недель, месяцев.</a:t>
            </a:r>
            <a:r>
              <a:rPr lang="ru-RU" sz="3400"/>
              <a:t> </a:t>
            </a:r>
          </a:p>
          <a:p>
            <a:pPr>
              <a:lnSpc>
                <a:spcPct val="90000"/>
              </a:lnSpc>
            </a:pPr>
            <a:r>
              <a:rPr lang="ru-RU" sz="3400"/>
              <a:t>Сразу возникают </a:t>
            </a:r>
            <a:r>
              <a:rPr lang="ru-RU" sz="340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нарушения дыхания центрального характера</a:t>
            </a:r>
            <a:r>
              <a:rPr lang="ru-RU" sz="3400"/>
              <a:t>, к которым быстро присоединяются </a:t>
            </a:r>
            <a:r>
              <a:rPr lang="ru-RU" sz="340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периферические дыхательные расстройства</a:t>
            </a:r>
            <a:r>
              <a:rPr lang="ru-RU" sz="340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65175"/>
            <a:ext cx="8229600" cy="5365750"/>
          </a:xfrm>
        </p:spPr>
        <p:txBody>
          <a:bodyPr/>
          <a:lstStyle/>
          <a:p>
            <a:r>
              <a:rPr lang="ru-RU" sz="4600" b="1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Грубые вегетативные, глазодвигательные и бульбарные нарушения</a:t>
            </a:r>
            <a:r>
              <a:rPr lang="ru-RU" sz="460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  <a:p>
            <a:r>
              <a:rPr lang="ru-RU" sz="4600" b="1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Тетрапарез, изменения мышечного тонуса</a:t>
            </a:r>
            <a:r>
              <a:rPr lang="ru-RU" sz="4600"/>
              <a:t>, двухсторонние патологические рефлексы.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206500"/>
          </a:xfrm>
        </p:spPr>
        <p:txBody>
          <a:bodyPr/>
          <a:lstStyle/>
          <a:p>
            <a:pPr>
              <a:lnSpc>
                <a:spcPct val="65000"/>
              </a:lnSpc>
            </a:pPr>
            <a:r>
              <a:rPr lang="ru-RU" sz="4000" b="1"/>
              <a:t>Диффузное аксональное повреждение головного мозга</a:t>
            </a:r>
            <a:r>
              <a:rPr lang="ru-RU" sz="4000"/>
              <a:t> 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4313"/>
            <a:ext cx="8435975" cy="5040312"/>
          </a:xfrm>
        </p:spPr>
        <p:txBody>
          <a:bodyPr/>
          <a:lstStyle/>
          <a:p>
            <a:r>
              <a:rPr lang="ru-RU" sz="4400"/>
              <a:t>Чаще встречается у детей и подростков.</a:t>
            </a:r>
          </a:p>
          <a:p>
            <a:r>
              <a:rPr lang="ru-RU" sz="4400"/>
              <a:t>Патоморфологические изменения - </a:t>
            </a:r>
            <a:r>
              <a:rPr lang="ru-RU" sz="440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натяжение и разрыв аксонов в белом веществе полушарий и стволе мозга</a:t>
            </a:r>
            <a:r>
              <a:rPr lang="ru-RU" sz="440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49275"/>
            <a:ext cx="8229600" cy="558165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3600" b="1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Клиника:</a:t>
            </a:r>
          </a:p>
          <a:p>
            <a:pPr>
              <a:lnSpc>
                <a:spcPct val="90000"/>
              </a:lnSpc>
            </a:pPr>
            <a:r>
              <a:rPr lang="ru-RU" sz="460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длительное коматозное состояние, </a:t>
            </a:r>
          </a:p>
          <a:p>
            <a:pPr>
              <a:lnSpc>
                <a:spcPct val="90000"/>
              </a:lnSpc>
            </a:pPr>
            <a:r>
              <a:rPr lang="ru-RU" sz="460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грубое повышение мышечного тонуса (горметония), </a:t>
            </a:r>
          </a:p>
          <a:p>
            <a:pPr>
              <a:lnSpc>
                <a:spcPct val="90000"/>
              </a:lnSpc>
            </a:pPr>
            <a:r>
              <a:rPr lang="ru-RU" sz="460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вегетативные расстройства.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77813"/>
            <a:ext cx="8569325" cy="1711325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ru-RU" sz="4800" b="1"/>
              <a:t>Переломы костей черепа</a:t>
            </a:r>
            <a:r>
              <a:rPr lang="ru-RU" sz="4800"/>
              <a:t> 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9138"/>
            <a:ext cx="8229600" cy="45354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4800"/>
              <a:t>Ушибы головного мозга в </a:t>
            </a:r>
            <a:r>
              <a:rPr lang="ru-RU" sz="480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20 - 35% случаев</a:t>
            </a:r>
            <a:r>
              <a:rPr lang="ru-RU" sz="4800"/>
              <a:t> сопровождаются переломами костей свода и основания черепа.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20713"/>
            <a:ext cx="8229600" cy="568801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3400"/>
              <a:t>Переломы </a:t>
            </a:r>
            <a:r>
              <a:rPr lang="ru-RU" sz="340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костей свода черепа</a:t>
            </a:r>
            <a:r>
              <a:rPr lang="ru-RU" sz="3400"/>
              <a:t> бывают: </a:t>
            </a:r>
          </a:p>
          <a:p>
            <a:r>
              <a:rPr lang="ru-RU" sz="3400" b="1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открытые</a:t>
            </a:r>
            <a:r>
              <a:rPr lang="ru-RU" sz="3400"/>
              <a:t> (повреждены мягкие ткани в области перелома кости);</a:t>
            </a:r>
          </a:p>
          <a:p>
            <a:r>
              <a:rPr lang="ru-RU" sz="3400" b="1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закрытые</a:t>
            </a:r>
            <a:r>
              <a:rPr lang="ru-RU" sz="3400"/>
              <a:t> (мягкие ткани не повреждены); </a:t>
            </a:r>
          </a:p>
          <a:p>
            <a:r>
              <a:rPr lang="ru-RU" sz="3400" b="1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проникающие</a:t>
            </a:r>
            <a:r>
              <a:rPr lang="ru-RU" sz="3400"/>
              <a:t> (с повреждением твердой мозговой оболочки);</a:t>
            </a:r>
          </a:p>
          <a:p>
            <a:r>
              <a:rPr lang="ru-RU" sz="3400" b="1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непроникающие</a:t>
            </a:r>
            <a:r>
              <a:rPr lang="ru-RU" sz="3400" b="1"/>
              <a:t> (</a:t>
            </a:r>
            <a:r>
              <a:rPr lang="ru-RU" sz="3400"/>
              <a:t>твердая мозговая оболочка остается целой).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981075"/>
            <a:ext cx="3311525" cy="5145088"/>
          </a:xfrm>
        </p:spPr>
        <p:txBody>
          <a:bodyPr/>
          <a:lstStyle/>
          <a:p>
            <a:r>
              <a:rPr lang="ru-RU" sz="3400" b="1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Линейные переломы</a:t>
            </a:r>
            <a:r>
              <a:rPr lang="ru-RU" sz="340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-</a:t>
            </a:r>
            <a:r>
              <a:rPr lang="ru-RU" sz="3400"/>
              <a:t> наиболее частый вид повреждения костей черепа. </a:t>
            </a:r>
          </a:p>
        </p:txBody>
      </p:sp>
      <p:pic>
        <p:nvPicPr>
          <p:cNvPr id="55303" name="Picture 7" descr="Линейный перелом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995738" y="1125538"/>
            <a:ext cx="4895850" cy="44227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836613"/>
            <a:ext cx="3816350" cy="53657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 b="1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Вдавленные переломы</a:t>
            </a:r>
            <a:r>
              <a:rPr lang="ru-RU" sz="2800"/>
              <a:t> бывают</a:t>
            </a:r>
          </a:p>
          <a:p>
            <a:r>
              <a:rPr lang="ru-RU" sz="2800" b="1" u="sng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импрессионными (А)</a:t>
            </a:r>
            <a:r>
              <a:rPr lang="ru-RU" sz="2800" u="sng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280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-</a:t>
            </a:r>
            <a:r>
              <a:rPr lang="ru-RU" sz="2800"/>
              <a:t> воронкообразное вдавление отломков,</a:t>
            </a:r>
          </a:p>
          <a:p>
            <a:r>
              <a:rPr lang="ru-RU" sz="2800" b="1" u="sng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депрессионными (Б)</a:t>
            </a:r>
            <a:r>
              <a:rPr lang="ru-RU" sz="280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-</a:t>
            </a:r>
            <a:r>
              <a:rPr lang="ru-RU" sz="2800"/>
              <a:t> равномерное вдавление всего отломка.</a:t>
            </a:r>
          </a:p>
        </p:txBody>
      </p:sp>
      <p:pic>
        <p:nvPicPr>
          <p:cNvPr id="57351" name="Picture 7" descr="Вдавленные переломы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b="4987"/>
          <a:stretch>
            <a:fillRect/>
          </a:stretch>
        </p:blipFill>
        <p:spPr>
          <a:xfrm>
            <a:off x="4427538" y="908050"/>
            <a:ext cx="4464050" cy="41370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228725"/>
          </a:xfrm>
        </p:spPr>
        <p:txBody>
          <a:bodyPr/>
          <a:lstStyle/>
          <a:p>
            <a:pPr>
              <a:lnSpc>
                <a:spcPct val="65000"/>
              </a:lnSpc>
            </a:pPr>
            <a:r>
              <a:rPr lang="ru-RU" sz="4000" b="1"/>
              <a:t>Клинические проявления переломов основания черепа</a:t>
            </a:r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41438"/>
            <a:ext cx="5051425" cy="5256212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b="1" u="sng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Перелом передней черепной ямки</a:t>
            </a:r>
          </a:p>
          <a:p>
            <a:pPr>
              <a:lnSpc>
                <a:spcPct val="90000"/>
              </a:lnSpc>
            </a:pPr>
            <a:r>
              <a:rPr lang="ru-RU" sz="3400" b="1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Симптом «очков» -</a:t>
            </a:r>
            <a:r>
              <a:rPr lang="ru-RU" sz="3400"/>
              <a:t> кровоизлияние в параорбитальную клетчатку, проявляющееся спустя </a:t>
            </a:r>
            <a:r>
              <a:rPr lang="ru-RU" sz="340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несколько часов или суток</a:t>
            </a:r>
            <a:r>
              <a:rPr lang="ru-RU" sz="3400"/>
              <a:t> после травмы.</a:t>
            </a:r>
          </a:p>
        </p:txBody>
      </p:sp>
      <p:pic>
        <p:nvPicPr>
          <p:cNvPr id="83975" name="Picture 7" descr="Симптом очков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651500" y="1557338"/>
            <a:ext cx="3238500" cy="410368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1157288"/>
          </a:xfrm>
        </p:spPr>
        <p:txBody>
          <a:bodyPr/>
          <a:lstStyle/>
          <a:p>
            <a:pPr>
              <a:lnSpc>
                <a:spcPct val="65000"/>
              </a:lnSpc>
            </a:pPr>
            <a:r>
              <a:rPr lang="ru-RU" sz="3600" b="1"/>
              <a:t>ПАТОГЕНЕЗ ЧЕРЕПНО-МОЗГОВЫХ ПОВРЕЖДЕНИЙ</a:t>
            </a:r>
            <a:r>
              <a:rPr lang="ru-RU"/>
              <a:t>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875"/>
            <a:ext cx="8435975" cy="489585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400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История вопроса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4000"/>
              <a:t>Термин </a:t>
            </a:r>
            <a:r>
              <a:rPr lang="ru-RU" sz="400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«сотрясение мозга»</a:t>
            </a:r>
            <a:r>
              <a:rPr lang="ru-RU" sz="4000"/>
              <a:t> впервые приведен Гиппократом.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4000" b="1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И.Пти</a:t>
            </a:r>
            <a:r>
              <a:rPr lang="ru-RU" sz="400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в 1774 г.</a:t>
            </a:r>
            <a:r>
              <a:rPr lang="ru-RU" sz="4000"/>
              <a:t> выделил при черепно-мозговой травме три основные формы: </a:t>
            </a:r>
            <a:r>
              <a:rPr lang="ru-RU" sz="4000" b="1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сотрясение, ушиб и сдавление (</a:t>
            </a:r>
            <a:r>
              <a:rPr lang="en-US" sz="4000" b="1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commotio, contusio, compressio)</a:t>
            </a:r>
            <a:r>
              <a:rPr lang="ru-RU" sz="400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476250"/>
            <a:ext cx="4186238" cy="58324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b="1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Назальная ликворея</a:t>
            </a:r>
            <a:r>
              <a:rPr lang="ru-RU"/>
              <a:t> -</a:t>
            </a:r>
            <a:r>
              <a:rPr lang="ru-RU" sz="2800"/>
              <a:t> </a:t>
            </a:r>
            <a:r>
              <a:rPr lang="ru-RU" sz="3000"/>
              <a:t>истечение ликвора из носа.</a:t>
            </a:r>
          </a:p>
          <a:p>
            <a:pPr>
              <a:lnSpc>
                <a:spcPct val="90000"/>
              </a:lnSpc>
            </a:pPr>
            <a:r>
              <a:rPr lang="ru-RU" sz="3000"/>
              <a:t>Для обнаружения примеси ликвора в кровянистой жидкости используется </a:t>
            </a:r>
            <a:r>
              <a:rPr lang="ru-RU" sz="300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симптом «расплывающегося пятна»</a:t>
            </a:r>
            <a:r>
              <a:rPr lang="ru-RU" sz="3000"/>
              <a:t> на марлевой салфетке</a:t>
            </a:r>
          </a:p>
        </p:txBody>
      </p:sp>
      <p:pic>
        <p:nvPicPr>
          <p:cNvPr id="145415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59338" y="1747838"/>
            <a:ext cx="3960812" cy="3575050"/>
          </a:xfrm>
          <a:ln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92150"/>
            <a:ext cx="8229600" cy="54387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3600" b="1" u="sng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Перелом средней черепной ямки:</a:t>
            </a:r>
          </a:p>
          <a:p>
            <a:r>
              <a:rPr lang="ru-RU" sz="3800"/>
              <a:t>кровотечение и ликворея из уха;</a:t>
            </a:r>
          </a:p>
          <a:p>
            <a:r>
              <a:rPr lang="ru-RU" sz="3800"/>
              <a:t>на стороне перелома выпадают функции вестибулокохлеарного и лицевого нервов (глухота, парез мимической мускулатуры);</a:t>
            </a:r>
          </a:p>
          <a:p>
            <a:r>
              <a:rPr lang="ru-RU" sz="3800"/>
              <a:t>кровоизлияние под височную мышцу.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81075"/>
            <a:ext cx="3683000" cy="51498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3600" b="1" u="sng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Перелом задней черепной ямки</a:t>
            </a:r>
            <a:r>
              <a:rPr lang="ru-RU" sz="3600" u="sng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:</a:t>
            </a:r>
          </a:p>
          <a:p>
            <a:pPr>
              <a:buFont typeface="Wingdings" pitchFamily="2" charset="2"/>
              <a:buNone/>
            </a:pPr>
            <a:r>
              <a:rPr lang="ru-RU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b="1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Гематома под апоневрозом</a:t>
            </a:r>
            <a:r>
              <a:rPr lang="ru-RU"/>
              <a:t> позади сосцевидного отростка.</a:t>
            </a:r>
          </a:p>
        </p:txBody>
      </p:sp>
      <p:pic>
        <p:nvPicPr>
          <p:cNvPr id="60421" name="Picture 5" descr="Гемат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300538" y="836613"/>
            <a:ext cx="4530725" cy="48958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76250"/>
            <a:ext cx="8229600" cy="5832475"/>
          </a:xfrm>
        </p:spPr>
        <p:txBody>
          <a:bodyPr/>
          <a:lstStyle/>
          <a:p>
            <a:pPr marL="533400" indent="-533400">
              <a:buFont typeface="Wingdings" pitchFamily="2" charset="2"/>
              <a:buNone/>
            </a:pPr>
            <a:r>
              <a:rPr lang="ru-RU" sz="4400" b="1" u="sng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Сдавление головного мозга</a:t>
            </a:r>
            <a:r>
              <a:rPr lang="ru-RU" sz="4400"/>
              <a:t> </a:t>
            </a:r>
          </a:p>
          <a:p>
            <a:pPr marL="533400" indent="-533400">
              <a:buFont typeface="Wingdings" pitchFamily="2" charset="2"/>
              <a:buNone/>
            </a:pPr>
            <a:r>
              <a:rPr lang="ru-RU"/>
              <a:t>Может быть обусловлено :</a:t>
            </a:r>
          </a:p>
          <a:p>
            <a:pPr marL="533400" indent="-533400">
              <a:buFontTx/>
              <a:buAutoNum type="arabicPeriod"/>
            </a:pPr>
            <a:r>
              <a:rPr lang="ru-RU" b="1" u="sng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Внутричерепной гематомой</a:t>
            </a:r>
            <a:r>
              <a:rPr lang="ru-RU"/>
              <a:t> (</a:t>
            </a:r>
            <a:r>
              <a:rPr lang="ru-RU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эпидуральной, субдуральной, внутримозговой, внутрижелудочковой</a:t>
            </a:r>
            <a:r>
              <a:rPr lang="ru-RU"/>
              <a:t>).</a:t>
            </a:r>
          </a:p>
          <a:p>
            <a:pPr marL="533400" indent="-533400">
              <a:buFontTx/>
              <a:buAutoNum type="arabicPeriod"/>
            </a:pPr>
            <a:r>
              <a:rPr lang="ru-RU" b="1" u="sng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Вдавленным переломом</a:t>
            </a:r>
            <a:r>
              <a:rPr lang="ru-RU"/>
              <a:t> костей свода черепа.</a:t>
            </a:r>
          </a:p>
          <a:p>
            <a:pPr marL="533400" indent="-533400">
              <a:buFontTx/>
              <a:buAutoNum type="arabicPeriod"/>
            </a:pPr>
            <a:r>
              <a:rPr lang="ru-RU" b="1" u="sng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Контузионным очагом</a:t>
            </a:r>
            <a:r>
              <a:rPr lang="ru-RU"/>
              <a:t>, вызывающим отек и смещение головного мозга.</a:t>
            </a:r>
          </a:p>
          <a:p>
            <a:pPr marL="533400" indent="-533400">
              <a:buFontTx/>
              <a:buAutoNum type="arabicPeriod"/>
            </a:pPr>
            <a:r>
              <a:rPr lang="ru-RU" b="1" u="sng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Субдуральной гидромой</a:t>
            </a:r>
            <a:r>
              <a:rPr lang="ru-RU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5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47725"/>
          </a:xfrm>
        </p:spPr>
        <p:txBody>
          <a:bodyPr/>
          <a:lstStyle/>
          <a:p>
            <a:pPr>
              <a:lnSpc>
                <a:spcPct val="65000"/>
              </a:lnSpc>
            </a:pPr>
            <a:r>
              <a:rPr lang="ru-RU" b="1"/>
              <a:t>Внутричерепные гематомы</a:t>
            </a: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25538"/>
            <a:ext cx="4835525" cy="5472112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4000" b="1" u="sng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Эпидуральная гематома</a:t>
            </a:r>
            <a:r>
              <a:rPr lang="ru-RU" sz="4000"/>
              <a:t> - это ограниченное скопление крови между наружной поверхностью твердой мозговой оболочки и костями черепа. </a:t>
            </a:r>
          </a:p>
        </p:txBody>
      </p:sp>
      <p:pic>
        <p:nvPicPr>
          <p:cNvPr id="65543" name="Picture 7" descr="Эпид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353050" y="1700213"/>
            <a:ext cx="3540125" cy="36734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20713"/>
            <a:ext cx="4043363" cy="5761037"/>
          </a:xfrm>
        </p:spPr>
        <p:txBody>
          <a:bodyPr/>
          <a:lstStyle/>
          <a:p>
            <a:r>
              <a:rPr lang="ru-RU" sz="3000" b="1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Источником </a:t>
            </a:r>
            <a:r>
              <a:rPr lang="ru-RU" sz="3000"/>
              <a:t>возникновения эпидуральной гематомы является </a:t>
            </a:r>
            <a:r>
              <a:rPr lang="ru-RU" sz="300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поврежденная</a:t>
            </a:r>
            <a:r>
              <a:rPr lang="ru-RU" sz="3000"/>
              <a:t> </a:t>
            </a:r>
            <a:r>
              <a:rPr lang="ru-RU" sz="300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ветвь оболочечных артерий.</a:t>
            </a:r>
          </a:p>
          <a:p>
            <a:r>
              <a:rPr lang="ru-RU" sz="3000"/>
              <a:t>Чаще всего происходит разрыв </a:t>
            </a:r>
            <a:r>
              <a:rPr lang="ru-RU" sz="3000" b="1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средней оболочечной артерии</a:t>
            </a:r>
            <a:r>
              <a:rPr lang="ru-RU" sz="30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 </a:t>
            </a:r>
          </a:p>
        </p:txBody>
      </p:sp>
      <p:pic>
        <p:nvPicPr>
          <p:cNvPr id="67593" name="Picture 9" descr="Ср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87900" y="765175"/>
            <a:ext cx="4125913" cy="532923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549275"/>
            <a:ext cx="4114800" cy="558165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b="1" u="sng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Субдуральная гематома</a:t>
            </a:r>
            <a:r>
              <a:rPr lang="ru-RU" sz="1800"/>
              <a:t> - </a:t>
            </a:r>
            <a:r>
              <a:rPr lang="ru-RU" sz="3400"/>
              <a:t>это скопление крови под твердой мозговой оболочкой. </a:t>
            </a:r>
          </a:p>
          <a:p>
            <a:pPr>
              <a:lnSpc>
                <a:spcPct val="80000"/>
              </a:lnSpc>
            </a:pPr>
            <a:r>
              <a:rPr lang="ru-RU" sz="3400"/>
              <a:t>Она возникает, чаще всего, при </a:t>
            </a:r>
            <a:r>
              <a:rPr lang="ru-RU" sz="340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повреждении вен,</a:t>
            </a:r>
            <a:r>
              <a:rPr lang="ru-RU" sz="3400"/>
              <a:t> идущих от поверхности мозга к венозным синусам. </a:t>
            </a:r>
          </a:p>
        </p:txBody>
      </p:sp>
      <p:pic>
        <p:nvPicPr>
          <p:cNvPr id="69639" name="Picture 7" descr="Субдур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6000" contrast="6000"/>
          </a:blip>
          <a:srcRect/>
          <a:stretch>
            <a:fillRect/>
          </a:stretch>
        </p:blipFill>
        <p:spPr>
          <a:xfrm>
            <a:off x="4668838" y="981075"/>
            <a:ext cx="4224337" cy="44640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908050"/>
            <a:ext cx="4032250" cy="52228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3600" b="1" u="sng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Внутримозговая гематома</a:t>
            </a:r>
            <a:r>
              <a:rPr lang="ru-RU" sz="3600"/>
              <a:t> образуется при повреждениях сосудов </a:t>
            </a:r>
            <a:r>
              <a:rPr lang="ru-RU" sz="360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 очагах ушиба и размозжения мозга</a:t>
            </a:r>
            <a:r>
              <a:rPr lang="ru-RU" sz="3600"/>
              <a:t>. </a:t>
            </a:r>
          </a:p>
        </p:txBody>
      </p:sp>
      <p:pic>
        <p:nvPicPr>
          <p:cNvPr id="71689" name="Picture 9" descr="Внутримозг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395788" y="908050"/>
            <a:ext cx="4557712" cy="50419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404813"/>
            <a:ext cx="4608513" cy="583247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3600" b="1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Клиника:</a:t>
            </a:r>
          </a:p>
          <a:p>
            <a:pPr>
              <a:lnSpc>
                <a:spcPct val="90000"/>
              </a:lnSpc>
            </a:pPr>
            <a:r>
              <a:rPr lang="ru-RU" sz="2800"/>
              <a:t>Вначале происходит </a:t>
            </a:r>
            <a:r>
              <a:rPr lang="ru-RU" sz="2800" b="1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компенсация сдавления мозга за счет </a:t>
            </a:r>
            <a:r>
              <a:rPr lang="ru-RU" sz="280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вытеснения ликвора</a:t>
            </a:r>
            <a:r>
              <a:rPr lang="ru-RU" sz="2800"/>
              <a:t> из желудочков и субарахноидальных щелей головного мозга. </a:t>
            </a:r>
          </a:p>
          <a:p>
            <a:pPr>
              <a:lnSpc>
                <a:spcPct val="90000"/>
              </a:lnSpc>
            </a:pPr>
            <a:r>
              <a:rPr lang="ru-RU" sz="2800"/>
              <a:t>Это проявляется </a:t>
            </a:r>
            <a:r>
              <a:rPr lang="ru-RU" sz="280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бессимптомным периодом после травмы</a:t>
            </a:r>
            <a:r>
              <a:rPr lang="ru-RU" sz="2800"/>
              <a:t> - так называемым </a:t>
            </a:r>
            <a:r>
              <a:rPr lang="ru-RU" sz="2800" b="1" u="sng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«светлым промежутком»</a:t>
            </a:r>
            <a:endParaRPr lang="ru-RU" sz="2800" u="sng">
              <a:solidFill>
                <a:schemeClr val="folHlink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79882" name="Picture 10" descr="Формирование св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r="35989" b="53294"/>
          <a:stretch>
            <a:fillRect/>
          </a:stretch>
        </p:blipFill>
        <p:spPr>
          <a:xfrm>
            <a:off x="5076825" y="1131888"/>
            <a:ext cx="3743325" cy="349091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404813"/>
            <a:ext cx="3671887" cy="5975350"/>
          </a:xfrm>
        </p:spPr>
        <p:txBody>
          <a:bodyPr/>
          <a:lstStyle/>
          <a:p>
            <a:r>
              <a:rPr lang="ru-RU" sz="2600"/>
              <a:t>Дальнейшее повышение внутричерепного давления вызывает </a:t>
            </a:r>
            <a:r>
              <a:rPr lang="ru-RU" sz="2800" b="1" u="sng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смещение (дислокацию) мозга</a:t>
            </a:r>
            <a:r>
              <a:rPr lang="ru-RU" sz="2800" b="1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под серповидный отросток, в вырезку мозжечкового намета, в затылочное отверстие.</a:t>
            </a:r>
          </a:p>
        </p:txBody>
      </p:sp>
      <p:pic>
        <p:nvPicPr>
          <p:cNvPr id="81932" name="Picture 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144963" y="765175"/>
            <a:ext cx="4762500" cy="5365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04813"/>
            <a:ext cx="8229600" cy="5976937"/>
          </a:xfrm>
        </p:spPr>
        <p:txBody>
          <a:bodyPr>
            <a:normAutofit lnSpcReduction="10000"/>
          </a:bodyPr>
          <a:lstStyle/>
          <a:p>
            <a:r>
              <a:rPr lang="ru-RU" sz="4400"/>
              <a:t>И.Пти выдвинул теорию </a:t>
            </a:r>
            <a:r>
              <a:rPr lang="ru-RU" sz="440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«молекулярных колебаний»</a:t>
            </a:r>
            <a:r>
              <a:rPr lang="ru-RU" sz="4400"/>
              <a:t>. Он считал, что травма вызывает вибрацию нервных элементов, молекулярные изменения в клетках мозга, что и обусловливает нарушение его функции в целом.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404813"/>
            <a:ext cx="4186238" cy="60483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 b="1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Дислокация мозга проявляется</a:t>
            </a:r>
            <a:r>
              <a:rPr lang="ru-RU" sz="28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:</a:t>
            </a:r>
          </a:p>
          <a:p>
            <a:r>
              <a:rPr lang="ru-RU" sz="2800" b="1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парезом конечностей (моно-,  или гемипарезом)</a:t>
            </a:r>
            <a:r>
              <a:rPr lang="ru-RU" sz="2800" b="1"/>
              <a:t> </a:t>
            </a:r>
            <a:r>
              <a:rPr lang="ru-RU" sz="2800"/>
              <a:t>на противоположной от гематомы стороне</a:t>
            </a:r>
            <a:r>
              <a:rPr lang="ru-RU" sz="2800" b="1"/>
              <a:t>; </a:t>
            </a:r>
          </a:p>
          <a:p>
            <a:r>
              <a:rPr lang="ru-RU" sz="2800" b="1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расширением зрачка</a:t>
            </a:r>
            <a:r>
              <a:rPr lang="ru-RU" sz="2800" b="1"/>
              <a:t> </a:t>
            </a:r>
            <a:r>
              <a:rPr lang="ru-RU" sz="2800"/>
              <a:t>на стороне гематомы;</a:t>
            </a:r>
          </a:p>
          <a:p>
            <a:r>
              <a:rPr lang="ru-RU" sz="2800" b="1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брадикардией;</a:t>
            </a:r>
          </a:p>
          <a:p>
            <a:r>
              <a:rPr lang="ru-RU" sz="2800" b="1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эпилептическими припадками.</a:t>
            </a:r>
            <a:endParaRPr lang="ru-RU" sz="2800">
              <a:solidFill>
                <a:schemeClr val="folHlink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90122" name="Picture 10" descr="Расшир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5350" t="10161" b="2417"/>
          <a:stretch>
            <a:fillRect/>
          </a:stretch>
        </p:blipFill>
        <p:spPr>
          <a:xfrm>
            <a:off x="4830763" y="908050"/>
            <a:ext cx="4105275" cy="4826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76250"/>
            <a:ext cx="8229600" cy="5654675"/>
          </a:xfrm>
        </p:spPr>
        <p:txBody>
          <a:bodyPr/>
          <a:lstStyle/>
          <a:p>
            <a:r>
              <a:rPr lang="ru-RU" sz="4000"/>
              <a:t>При наличии у пострадавшего </a:t>
            </a:r>
            <a:r>
              <a:rPr lang="ru-RU" sz="4000" b="1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сочетания любых трех из перечисленных признаков</a:t>
            </a:r>
            <a:r>
              <a:rPr lang="ru-RU" sz="4000"/>
              <a:t> (например, </a:t>
            </a:r>
            <a:r>
              <a:rPr lang="ru-RU" sz="400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«светлого промежутка», брадикардии, очагового эпилептического припадка</a:t>
            </a:r>
            <a:r>
              <a:rPr lang="ru-RU" sz="4000"/>
              <a:t>) вероятность диагноза внутричерепной гематомы достигает 90%.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65000"/>
              </a:lnSpc>
            </a:pPr>
            <a:r>
              <a:rPr lang="ru-RU" sz="4000" b="1"/>
              <a:t>Вдавленные переломы костей свода черепа</a:t>
            </a:r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186238" cy="453072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Клиника:</a:t>
            </a:r>
          </a:p>
          <a:p>
            <a:pPr>
              <a:lnSpc>
                <a:spcPct val="90000"/>
              </a:lnSpc>
            </a:pPr>
            <a:r>
              <a:rPr lang="ru-RU" sz="2800" b="1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Общемозговые</a:t>
            </a:r>
            <a:r>
              <a:rPr lang="ru-RU" sz="2800"/>
              <a:t> симптомы, характерные для ушиба мозга.</a:t>
            </a:r>
          </a:p>
          <a:p>
            <a:pPr>
              <a:lnSpc>
                <a:spcPct val="90000"/>
              </a:lnSpc>
            </a:pPr>
            <a:r>
              <a:rPr lang="ru-RU" sz="2800"/>
              <a:t>Симптомы, соответствующие</a:t>
            </a:r>
            <a:r>
              <a:rPr lang="ru-RU" sz="2800" b="1"/>
              <a:t> </a:t>
            </a:r>
            <a:r>
              <a:rPr lang="ru-RU" sz="2800" b="1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очаговому повреждению</a:t>
            </a:r>
            <a:r>
              <a:rPr lang="ru-RU" sz="2800"/>
              <a:t> мозга при глубоком внедрении отломков </a:t>
            </a:r>
          </a:p>
        </p:txBody>
      </p:sp>
      <p:pic>
        <p:nvPicPr>
          <p:cNvPr id="93196" name="Picture 12" descr="Р-гр вдавл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5228" t="2908" r="27005" b="3232"/>
          <a:stretch>
            <a:fillRect/>
          </a:stretch>
        </p:blipFill>
        <p:spPr>
          <a:xfrm>
            <a:off x="4787900" y="1557338"/>
            <a:ext cx="4176713" cy="38195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277813"/>
            <a:ext cx="8713788" cy="847725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ru-RU" sz="3600" b="1"/>
              <a:t>Контузионный очаг головного мозга</a:t>
            </a:r>
            <a:r>
              <a:rPr lang="ru-RU"/>
              <a:t> </a:t>
            </a:r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25538"/>
            <a:ext cx="4259263" cy="5399087"/>
          </a:xfrm>
        </p:spPr>
        <p:txBody>
          <a:bodyPr/>
          <a:lstStyle/>
          <a:p>
            <a:r>
              <a:rPr lang="ru-RU" sz="2800"/>
              <a:t>Большой участок деструкции мозгового вещества, имбибированный кровью, </a:t>
            </a:r>
            <a:r>
              <a:rPr lang="ru-RU" sz="280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вызывает отек и дислокацию мозга.</a:t>
            </a:r>
          </a:p>
          <a:p>
            <a:r>
              <a:rPr lang="ru-RU" sz="280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Клиника</a:t>
            </a:r>
            <a:r>
              <a:rPr lang="ru-RU" sz="2800"/>
              <a:t> при этом похожа на симптоматику </a:t>
            </a:r>
            <a:r>
              <a:rPr lang="ru-RU" sz="280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внутричерепной гематомы</a:t>
            </a:r>
            <a:r>
              <a:rPr lang="ru-RU" sz="2800"/>
              <a:t>. </a:t>
            </a:r>
          </a:p>
        </p:txBody>
      </p:sp>
      <p:pic>
        <p:nvPicPr>
          <p:cNvPr id="95239" name="Picture 7" descr="Очаг ушиб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56163" y="1541463"/>
            <a:ext cx="3892550" cy="390366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47725"/>
          </a:xfrm>
        </p:spPr>
        <p:txBody>
          <a:bodyPr/>
          <a:lstStyle/>
          <a:p>
            <a:pPr>
              <a:lnSpc>
                <a:spcPct val="65000"/>
              </a:lnSpc>
            </a:pPr>
            <a:r>
              <a:rPr lang="ru-RU" sz="4000" b="1"/>
              <a:t>Острая субдуральная гидрома</a:t>
            </a:r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196975"/>
            <a:ext cx="4968875" cy="525621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3600"/>
              <a:t>Это </a:t>
            </a:r>
            <a:r>
              <a:rPr lang="ru-RU" sz="360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ограниченное скопление ликвора в субдуральном пространстве</a:t>
            </a:r>
            <a:r>
              <a:rPr lang="ru-RU" sz="3600"/>
              <a:t>. </a:t>
            </a:r>
          </a:p>
          <a:p>
            <a:r>
              <a:rPr lang="ru-RU" sz="360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Клиническая картина</a:t>
            </a:r>
            <a:r>
              <a:rPr lang="ru-RU" sz="3600"/>
              <a:t> такая же, как и при внутричерепной гематоме. </a:t>
            </a:r>
          </a:p>
        </p:txBody>
      </p:sp>
      <p:pic>
        <p:nvPicPr>
          <p:cNvPr id="77831" name="Picture 7" descr="Субдур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276850" y="1628775"/>
            <a:ext cx="3687763" cy="39608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29600" cy="863600"/>
          </a:xfrm>
        </p:spPr>
        <p:txBody>
          <a:bodyPr/>
          <a:lstStyle/>
          <a:p>
            <a:pPr>
              <a:lnSpc>
                <a:spcPct val="65000"/>
              </a:lnSpc>
            </a:pPr>
            <a:r>
              <a:rPr lang="ru-RU" sz="4000" b="1"/>
              <a:t>Методы диагностики</a:t>
            </a:r>
            <a:endParaRPr lang="ru-RU" sz="4000"/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5538"/>
            <a:ext cx="8229600" cy="50053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3600" b="1" u="sng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Клиническое обследование:</a:t>
            </a:r>
          </a:p>
          <a:p>
            <a:r>
              <a:rPr lang="ru-RU" sz="3600" b="1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Анамнез</a:t>
            </a:r>
            <a:r>
              <a:rPr lang="ru-RU" sz="3600"/>
              <a:t> (механизм травмы, длительность потери сознания, наличие «светлого промежутка») </a:t>
            </a:r>
          </a:p>
          <a:p>
            <a:r>
              <a:rPr lang="ru-RU" sz="3600" b="1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Объективный осмотр</a:t>
            </a:r>
            <a:r>
              <a:rPr lang="ru-RU" sz="3600"/>
              <a:t> (повреждение мягких тканей головы, костей черепа и пр.)</a:t>
            </a:r>
          </a:p>
          <a:p>
            <a:r>
              <a:rPr lang="ru-RU" sz="3600" b="1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Неврологическое обследование</a:t>
            </a:r>
            <a:r>
              <a:rPr lang="ru-RU" sz="36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04850"/>
          </a:xfrm>
        </p:spPr>
        <p:txBody>
          <a:bodyPr>
            <a:normAutofit fontScale="90000"/>
          </a:bodyPr>
          <a:lstStyle/>
          <a:p>
            <a:pPr>
              <a:lnSpc>
                <a:spcPct val="70000"/>
              </a:lnSpc>
            </a:pPr>
            <a:r>
              <a:rPr lang="ru-RU" sz="2800" b="1"/>
              <a:t>Количественная оценка нарушений сознания (</a:t>
            </a:r>
            <a:r>
              <a:rPr lang="ru-RU" sz="3600" b="1"/>
              <a:t>шкала комы Глазго</a:t>
            </a:r>
            <a:r>
              <a:rPr lang="ru-RU" sz="2800" b="1"/>
              <a:t>)</a:t>
            </a:r>
            <a:r>
              <a:rPr lang="ru-RU" sz="4000"/>
              <a:t> </a:t>
            </a:r>
          </a:p>
        </p:txBody>
      </p:sp>
      <p:graphicFrame>
        <p:nvGraphicFramePr>
          <p:cNvPr id="98602" name="Group 298"/>
          <p:cNvGraphicFramePr>
            <a:graphicFrameLocks noGrp="1"/>
          </p:cNvGraphicFramePr>
          <p:nvPr>
            <p:ph type="tbl" idx="1"/>
          </p:nvPr>
        </p:nvGraphicFramePr>
        <p:xfrm>
          <a:off x="457200" y="1268413"/>
          <a:ext cx="8229600" cy="5116512"/>
        </p:xfrm>
        <a:graphic>
          <a:graphicData uri="http://schemas.openxmlformats.org/drawingml/2006/table">
            <a:tbl>
              <a:tblPr/>
              <a:tblGrid>
                <a:gridCol w="1666875"/>
                <a:gridCol w="647700"/>
                <a:gridCol w="1584325"/>
                <a:gridCol w="647700"/>
                <a:gridCol w="3024188"/>
                <a:gridCol w="658812"/>
              </a:tblGrid>
              <a:tr h="792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Открывание 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глаз</a:t>
                      </a:r>
                    </a:p>
                  </a:txBody>
                  <a:tcPr marL="72000" marR="72000" marT="36000" marB="36000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Баллы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Речь</a:t>
                      </a:r>
                    </a:p>
                  </a:txBody>
                  <a:tcPr marL="72000" marR="72000" marT="36000" marB="36000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Баллы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Движения</a:t>
                      </a:r>
                    </a:p>
                  </a:txBody>
                  <a:tcPr marL="72000" marR="72000" marT="36000" marB="36000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Баллы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</a:endParaRPr>
                    </a:p>
                  </a:txBody>
                  <a:tcPr marL="72000" marR="72000" marT="36000" marB="36000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</a:endParaRPr>
                    </a:p>
                  </a:txBody>
                  <a:tcPr marL="72000" marR="72000" marT="36000" marB="36000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Движения по команде</a:t>
                      </a:r>
                    </a:p>
                  </a:txBody>
                  <a:tcPr marL="72000" marR="72000" marT="36000" marB="36000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6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2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</a:endParaRPr>
                    </a:p>
                  </a:txBody>
                  <a:tcPr marL="72000" marR="72000" marT="36000" marB="36000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Спонтанная речь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</a:endParaRPr>
                    </a:p>
                  </a:txBody>
                  <a:tcPr marL="72000" marR="72000" marT="36000" marB="36000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5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Локализация болевых раздражений</a:t>
                      </a:r>
                    </a:p>
                  </a:txBody>
                  <a:tcPr marL="72000" marR="72000" marT="36000" marB="36000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5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6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Спонтанное открывание глаз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 </a:t>
                      </a:r>
                    </a:p>
                  </a:txBody>
                  <a:tcPr marL="72000" marR="72000" marT="36000" marB="36000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4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Отдельные фразы </a:t>
                      </a:r>
                    </a:p>
                  </a:txBody>
                  <a:tcPr marL="72000" marR="72000" marT="36000" marB="36000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4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Отдергивание конечности на боль </a:t>
                      </a:r>
                    </a:p>
                  </a:txBody>
                  <a:tcPr marL="72000" marR="72000" marT="36000" marB="36000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4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2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Открывание на звук </a:t>
                      </a:r>
                    </a:p>
                  </a:txBody>
                  <a:tcPr marL="72000" marR="72000" marT="36000" marB="36000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3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Отдельные слова</a:t>
                      </a:r>
                    </a:p>
                  </a:txBody>
                  <a:tcPr marL="72000" marR="72000" marT="36000" marB="36000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3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Патологические сгибательные движения </a:t>
                      </a:r>
                    </a:p>
                  </a:txBody>
                  <a:tcPr marL="72000" marR="72000" marT="36000" marB="36000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3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8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Открывание на боль </a:t>
                      </a:r>
                    </a:p>
                  </a:txBody>
                  <a:tcPr marL="72000" marR="72000" marT="36000" marB="36000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2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Невнятное бормотание </a:t>
                      </a:r>
                    </a:p>
                  </a:txBody>
                  <a:tcPr marL="72000" marR="72000" marT="36000" marB="36000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2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Патологические разгибательные движения </a:t>
                      </a:r>
                    </a:p>
                  </a:txBody>
                  <a:tcPr marL="72000" marR="72000" marT="36000" marB="36000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2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Отсутствие реакции </a:t>
                      </a:r>
                    </a:p>
                  </a:txBody>
                  <a:tcPr marL="72000" marR="72000" marT="36000" marB="36000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1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Отсутствие речи </a:t>
                      </a:r>
                    </a:p>
                  </a:txBody>
                  <a:tcPr marL="72000" marR="72000" marT="36000" marB="36000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1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Отсутствие двигательных реакций </a:t>
                      </a:r>
                    </a:p>
                  </a:txBody>
                  <a:tcPr marL="72000" marR="72000" marT="36000" marB="36000"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1</a:t>
                      </a: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4398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4000" b="1"/>
              <a:t>Оценка тяжести травмы мозга по шкале комы Глазго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28775"/>
            <a:ext cx="8229600" cy="4502150"/>
          </a:xfrm>
        </p:spPr>
        <p:txBody>
          <a:bodyPr/>
          <a:lstStyle/>
          <a:p>
            <a:r>
              <a:rPr lang="ru-RU" sz="4000" b="1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3-7 баллов</a:t>
            </a:r>
            <a:r>
              <a:rPr lang="ru-RU" sz="40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- </a:t>
            </a:r>
            <a:r>
              <a:rPr lang="ru-RU" sz="4000" b="1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тяжелая</a:t>
            </a:r>
            <a:r>
              <a:rPr lang="ru-RU" sz="4000"/>
              <a:t> черепно-мозговая травма.</a:t>
            </a:r>
          </a:p>
          <a:p>
            <a:r>
              <a:rPr lang="ru-RU" sz="4000"/>
              <a:t> </a:t>
            </a:r>
            <a:r>
              <a:rPr lang="ru-RU" sz="4000" b="1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8-12</a:t>
            </a:r>
            <a:r>
              <a:rPr lang="ru-RU" sz="400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4000" b="1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баллов</a:t>
            </a:r>
            <a:r>
              <a:rPr lang="ru-RU" sz="400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–</a:t>
            </a:r>
            <a:r>
              <a:rPr lang="ru-RU" sz="40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4000" b="1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среднетяжелая</a:t>
            </a:r>
            <a:r>
              <a:rPr lang="ru-RU" sz="4000" b="1"/>
              <a:t> </a:t>
            </a:r>
            <a:r>
              <a:rPr lang="ru-RU" sz="4000"/>
              <a:t>черепно-мозговая травма.</a:t>
            </a:r>
          </a:p>
          <a:p>
            <a:r>
              <a:rPr lang="ru-RU" sz="4000" b="1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13 -15 баллов -</a:t>
            </a:r>
            <a:r>
              <a:rPr lang="ru-RU" sz="40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4000" b="1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легкая</a:t>
            </a:r>
            <a:r>
              <a:rPr lang="ru-RU" sz="400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4000"/>
              <a:t>черепно-мозговая травма.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476250"/>
            <a:ext cx="4259263" cy="59055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b="1" u="sng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Рентгенография черепа (краниография)</a:t>
            </a:r>
            <a:r>
              <a:rPr lang="ru-RU" sz="1800"/>
              <a:t> </a:t>
            </a:r>
            <a:r>
              <a:rPr lang="ru-RU" sz="2800"/>
              <a:t>выполняется вслед за осмотром больного</a:t>
            </a:r>
          </a:p>
          <a:p>
            <a:pPr>
              <a:lnSpc>
                <a:spcPct val="90000"/>
              </a:lnSpc>
            </a:pPr>
            <a:r>
              <a:rPr lang="ru-RU" sz="2800"/>
              <a:t>Выявление </a:t>
            </a:r>
            <a:r>
              <a:rPr lang="ru-RU" sz="280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перелома костей черепа</a:t>
            </a:r>
            <a:r>
              <a:rPr lang="ru-RU" sz="2800"/>
              <a:t> (линейного, вдавленного) является достоверным признаком ушиба мозга.  </a:t>
            </a:r>
          </a:p>
        </p:txBody>
      </p:sp>
      <p:pic>
        <p:nvPicPr>
          <p:cNvPr id="100359" name="Picture 7" descr="Рентг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4750" t="44818" r="3760" b="17845"/>
          <a:stretch>
            <a:fillRect/>
          </a:stretch>
        </p:blipFill>
        <p:spPr>
          <a:xfrm>
            <a:off x="4716463" y="1509713"/>
            <a:ext cx="4176712" cy="358616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549275"/>
            <a:ext cx="5699125" cy="55816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3800" b="1" u="sng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Люмбальная пункция и исследование ликвора.</a:t>
            </a:r>
          </a:p>
          <a:p>
            <a:pPr>
              <a:buFont typeface="Wingdings" pitchFamily="2" charset="2"/>
              <a:buNone/>
            </a:pPr>
            <a:r>
              <a:rPr lang="ru-RU" sz="3800"/>
              <a:t> Позволяет установить </a:t>
            </a:r>
            <a:r>
              <a:rPr lang="ru-RU" sz="3800" b="1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наличие</a:t>
            </a:r>
            <a:r>
              <a:rPr lang="ru-RU" sz="380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3800" b="1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субарахноидального кровоизлияния</a:t>
            </a:r>
            <a:r>
              <a:rPr lang="ru-RU" sz="380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</p:txBody>
      </p:sp>
      <p:pic>
        <p:nvPicPr>
          <p:cNvPr id="108551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211888" y="1700213"/>
            <a:ext cx="2730500" cy="3889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76250"/>
            <a:ext cx="8291513" cy="5976938"/>
          </a:xfrm>
        </p:spPr>
        <p:txBody>
          <a:bodyPr/>
          <a:lstStyle/>
          <a:p>
            <a:r>
              <a:rPr lang="en-US" sz="340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</a:t>
            </a:r>
            <a:r>
              <a:rPr lang="ru-RU" sz="340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.Бергманн</a:t>
            </a:r>
            <a:r>
              <a:rPr lang="ru-RU" sz="3400"/>
              <a:t> (1880) предполагал, что при травме мозга повреждающая сила концентрируется на </a:t>
            </a:r>
            <a:r>
              <a:rPr lang="ru-RU" sz="340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стыке ствола и полушарий. </a:t>
            </a:r>
          </a:p>
          <a:p>
            <a:r>
              <a:rPr lang="ru-RU" sz="3400"/>
              <a:t>Головной мозг он сравнивал с грибом, у которого при травме смещается массивная шляпка (большие полушария мозга), а тонкая ножка (продолговатый мозг) подвергается </a:t>
            </a:r>
            <a:r>
              <a:rPr lang="ru-RU" sz="340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сгибанию и перекручиванию</a:t>
            </a:r>
            <a:r>
              <a:rPr lang="ru-RU" sz="340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49275"/>
            <a:ext cx="8229600" cy="5832475"/>
          </a:xfrm>
        </p:spPr>
        <p:txBody>
          <a:bodyPr/>
          <a:lstStyle/>
          <a:p>
            <a:r>
              <a:rPr lang="ru-RU" sz="3600"/>
              <a:t>По </a:t>
            </a:r>
            <a:r>
              <a:rPr lang="ru-RU" sz="360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величине давления</a:t>
            </a:r>
            <a:r>
              <a:rPr lang="ru-RU" sz="3600"/>
              <a:t> ликвора можно судить о </a:t>
            </a:r>
            <a:r>
              <a:rPr lang="ru-RU" sz="3600" b="1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ликворной гипотензии</a:t>
            </a:r>
            <a:r>
              <a:rPr lang="ru-RU" sz="3600"/>
              <a:t> (давление ниже 100 мм вод. ст.) или </a:t>
            </a:r>
            <a:r>
              <a:rPr lang="ru-RU" sz="3600" b="1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ликворной гипертензии</a:t>
            </a:r>
            <a:r>
              <a:rPr lang="ru-RU" sz="3600"/>
              <a:t> (давление свыше 200 мм вод.ст.). </a:t>
            </a:r>
          </a:p>
          <a:p>
            <a:r>
              <a:rPr lang="ru-RU" sz="3600"/>
              <a:t>При </a:t>
            </a:r>
            <a:r>
              <a:rPr lang="ru-RU" sz="360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подозрении на внутричерепную гематому от люмбальной пункции</a:t>
            </a:r>
            <a:r>
              <a:rPr lang="ru-RU" sz="36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360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следует воздержаться.</a:t>
            </a:r>
            <a:r>
              <a:rPr lang="ru-RU" sz="3600"/>
              <a:t> 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0237"/>
          </a:xfrm>
        </p:spPr>
        <p:txBody>
          <a:bodyPr/>
          <a:lstStyle/>
          <a:p>
            <a:r>
              <a:rPr lang="ru-RU" sz="3600" b="1"/>
              <a:t>Эхоэнцефалоскопия</a:t>
            </a:r>
          </a:p>
        </p:txBody>
      </p:sp>
      <p:sp>
        <p:nvSpPr>
          <p:cNvPr id="10547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81075"/>
            <a:ext cx="3970338" cy="5145088"/>
          </a:xfrm>
        </p:spPr>
        <p:txBody>
          <a:bodyPr/>
          <a:lstStyle/>
          <a:p>
            <a:r>
              <a:rPr lang="ru-RU" sz="2800" b="1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Срединное эхо</a:t>
            </a:r>
            <a:r>
              <a:rPr lang="ru-RU" sz="280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(</a:t>
            </a:r>
            <a:r>
              <a:rPr lang="ru-RU" sz="2800" b="1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 - эхо</a:t>
            </a:r>
            <a:r>
              <a:rPr lang="ru-RU" sz="280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)</a:t>
            </a:r>
            <a:r>
              <a:rPr lang="ru-RU" sz="2800"/>
              <a:t> – отраженный сигнал формируется от эпифиза, III желудочка</a:t>
            </a:r>
          </a:p>
          <a:p>
            <a:r>
              <a:rPr lang="ru-RU" sz="2800"/>
              <a:t>Направление и степень смещения М-эха указывает на сторону и величину объемного процесса  </a:t>
            </a:r>
          </a:p>
        </p:txBody>
      </p:sp>
      <p:pic>
        <p:nvPicPr>
          <p:cNvPr id="105481" name="Picture 9" descr="Смещение М-эх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r="6577" b="2507"/>
          <a:stretch>
            <a:fillRect/>
          </a:stretch>
        </p:blipFill>
        <p:spPr>
          <a:xfrm>
            <a:off x="4572000" y="981075"/>
            <a:ext cx="4406900" cy="532923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813"/>
            <a:ext cx="8229600" cy="1008062"/>
          </a:xfrm>
        </p:spPr>
        <p:txBody>
          <a:bodyPr/>
          <a:lstStyle/>
          <a:p>
            <a:pPr>
              <a:lnSpc>
                <a:spcPct val="65000"/>
              </a:lnSpc>
            </a:pPr>
            <a:r>
              <a:rPr lang="ru-RU" sz="3200" b="1"/>
              <a:t>Компьютерная томография. Магнитно-резонансная томография</a:t>
            </a:r>
            <a:r>
              <a:rPr lang="ru-RU" sz="4000"/>
              <a:t> </a:t>
            </a:r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898900" cy="4924425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ru-RU" sz="3600" b="1" u="sng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При острой субдуральной  гематоме</a:t>
            </a:r>
            <a:r>
              <a:rPr lang="ru-RU" sz="3600"/>
              <a:t> выявляется серповидная зона гомогенного повышения плотности. </a:t>
            </a:r>
          </a:p>
        </p:txBody>
      </p:sp>
      <p:pic>
        <p:nvPicPr>
          <p:cNvPr id="101382" name="Picture 6" descr="КТ-субдур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54802" y="2701988"/>
            <a:ext cx="2025396" cy="232714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836613"/>
            <a:ext cx="4186238" cy="56165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4000" b="1" u="sng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Каротидная ангиография</a:t>
            </a:r>
          </a:p>
          <a:p>
            <a:r>
              <a:rPr lang="ru-RU" sz="3800" b="1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Для гематом</a:t>
            </a:r>
            <a:r>
              <a:rPr lang="ru-RU" sz="3800"/>
              <a:t> характерно выявление </a:t>
            </a:r>
            <a:r>
              <a:rPr lang="ru-RU" sz="3800" b="1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бессосудистой зоны.</a:t>
            </a:r>
            <a:endParaRPr lang="ru-RU" sz="3800">
              <a:solidFill>
                <a:schemeClr val="folHlink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33129" name="Picture 9" descr="КАГ субдур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65639" y="1600200"/>
            <a:ext cx="2403721" cy="45307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90600"/>
          </a:xfrm>
        </p:spPr>
        <p:txBody>
          <a:bodyPr/>
          <a:lstStyle/>
          <a:p>
            <a:pPr>
              <a:lnSpc>
                <a:spcPct val="65000"/>
              </a:lnSpc>
            </a:pPr>
            <a:r>
              <a:rPr lang="ru-RU" sz="3600" b="1"/>
              <a:t>Наложение диагностических фрезевых отверстий</a:t>
            </a:r>
            <a:r>
              <a:rPr lang="ru-RU"/>
              <a:t> </a:t>
            </a:r>
          </a:p>
        </p:txBody>
      </p:sp>
      <p:sp>
        <p:nvSpPr>
          <p:cNvPr id="11162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12875"/>
            <a:ext cx="3898900" cy="5111750"/>
          </a:xfrm>
        </p:spPr>
        <p:txBody>
          <a:bodyPr/>
          <a:lstStyle/>
          <a:p>
            <a:r>
              <a:rPr lang="ru-RU" sz="2400"/>
              <a:t>Производится </a:t>
            </a:r>
            <a:r>
              <a:rPr lang="ru-RU" sz="240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при подозрении на внутричерепную гематому и невозможности проведения инструментальных исследований.</a:t>
            </a:r>
          </a:p>
          <a:p>
            <a:r>
              <a:rPr lang="ru-RU" sz="2400"/>
              <a:t>Фрезевое отверстие накладывается прежде всего в </a:t>
            </a:r>
            <a:r>
              <a:rPr lang="ru-RU" sz="240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передних отделах височной кости</a:t>
            </a:r>
            <a:r>
              <a:rPr lang="ru-RU" sz="2400"/>
              <a:t>. </a:t>
            </a:r>
          </a:p>
        </p:txBody>
      </p:sp>
      <p:pic>
        <p:nvPicPr>
          <p:cNvPr id="111631" name="Picture 15" descr="Схема фрезевых отверстий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r="1636"/>
          <a:stretch>
            <a:fillRect/>
          </a:stretch>
        </p:blipFill>
        <p:spPr>
          <a:xfrm>
            <a:off x="4572000" y="1916113"/>
            <a:ext cx="4391025" cy="375761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08050"/>
            <a:ext cx="4186238" cy="5222875"/>
          </a:xfrm>
        </p:spPr>
        <p:txBody>
          <a:bodyPr/>
          <a:lstStyle/>
          <a:p>
            <a:r>
              <a:rPr lang="ru-RU" sz="2800"/>
              <a:t>Через фрезевое отверстие проводится </a:t>
            </a:r>
            <a:r>
              <a:rPr lang="ru-RU" sz="2800" b="1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ревизия эпидурального и субдурального пространства</a:t>
            </a:r>
            <a:r>
              <a:rPr lang="ru-RU" sz="2800"/>
              <a:t> </a:t>
            </a:r>
          </a:p>
          <a:p>
            <a:r>
              <a:rPr lang="ru-RU" sz="2800"/>
              <a:t>При обнаружении гематомы осуществляется трепанация черепа и  удаление гематомы.</a:t>
            </a:r>
          </a:p>
        </p:txBody>
      </p:sp>
      <p:pic>
        <p:nvPicPr>
          <p:cNvPr id="130055" name="Picture 7" descr="Фрезевое отверстие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3307" t="3749" r="5032" b="11246"/>
          <a:stretch>
            <a:fillRect/>
          </a:stretch>
        </p:blipFill>
        <p:spPr>
          <a:xfrm>
            <a:off x="4859338" y="836613"/>
            <a:ext cx="3960812" cy="48958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368425"/>
          </a:xfrm>
        </p:spPr>
        <p:txBody>
          <a:bodyPr/>
          <a:lstStyle/>
          <a:p>
            <a:pPr>
              <a:lnSpc>
                <a:spcPct val="65000"/>
              </a:lnSpc>
            </a:pPr>
            <a:r>
              <a:rPr lang="ru-RU" sz="3600" b="1"/>
              <a:t>ЛЕЧЕНИЕ ЧЕРЕПНО-МОЗГОВОЙ ТРАВМЫ</a:t>
            </a:r>
            <a:r>
              <a:rPr lang="ru-RU" sz="4000"/>
              <a:t> 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875"/>
            <a:ext cx="8229600" cy="4718050"/>
          </a:xfrm>
        </p:spPr>
        <p:txBody>
          <a:bodyPr/>
          <a:lstStyle/>
          <a:p>
            <a:r>
              <a:rPr lang="ru-RU"/>
              <a:t>Все больные с черепно-мозговой травмой </a:t>
            </a:r>
            <a:r>
              <a:rPr lang="ru-RU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подлежат госпитализации</a:t>
            </a:r>
            <a:r>
              <a:rPr lang="ru-RU"/>
              <a:t> в лечебные учреждения. </a:t>
            </a:r>
          </a:p>
          <a:p>
            <a:r>
              <a:rPr lang="ru-RU"/>
              <a:t>Больные с </a:t>
            </a:r>
            <a:r>
              <a:rPr lang="ru-RU" b="1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сотрясением и ушибами головного мозга всех степеней</a:t>
            </a:r>
            <a:r>
              <a:rPr lang="ru-RU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лечатся </a:t>
            </a:r>
            <a:r>
              <a:rPr lang="ru-RU" u="sng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консервативно</a:t>
            </a:r>
            <a:r>
              <a:rPr lang="ru-RU"/>
              <a:t>.</a:t>
            </a:r>
          </a:p>
          <a:p>
            <a:r>
              <a:rPr lang="ru-RU"/>
              <a:t>Случаи </a:t>
            </a:r>
            <a:r>
              <a:rPr lang="ru-RU" b="1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сдавления головного мозга</a:t>
            </a:r>
            <a:r>
              <a:rPr lang="ru-RU"/>
              <a:t> требуют </a:t>
            </a:r>
            <a:r>
              <a:rPr lang="ru-RU" u="sng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неотложного хирургического вмешательства</a:t>
            </a:r>
            <a:r>
              <a:rPr lang="ru-RU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279525"/>
          </a:xfrm>
        </p:spPr>
        <p:txBody>
          <a:bodyPr/>
          <a:lstStyle/>
          <a:p>
            <a:pPr>
              <a:lnSpc>
                <a:spcPct val="65000"/>
              </a:lnSpc>
            </a:pPr>
            <a:r>
              <a:rPr lang="ru-RU" sz="3600" b="1"/>
              <a:t>Консервативная терапия легкой черепно-мозговой травмы</a:t>
            </a:r>
            <a:r>
              <a:rPr lang="ru-RU" sz="4000"/>
              <a:t> 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600"/>
              <a:t>Постельный режим</a:t>
            </a:r>
          </a:p>
          <a:p>
            <a:r>
              <a:rPr lang="ru-RU" sz="3600"/>
              <a:t>Прием медикаментозных средств, направленных на </a:t>
            </a:r>
            <a:r>
              <a:rPr lang="ru-RU" sz="360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ликвидацию общемозговых, очаговых и вегетативных нарушений,</a:t>
            </a:r>
            <a:r>
              <a:rPr lang="ru-RU" sz="3600"/>
              <a:t> нормализацию сна (анальгетики, антигистаминные препараты, снотворные средства).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713788" cy="1143000"/>
          </a:xfrm>
        </p:spPr>
        <p:txBody>
          <a:bodyPr/>
          <a:lstStyle/>
          <a:p>
            <a:pPr>
              <a:lnSpc>
                <a:spcPct val="65000"/>
              </a:lnSpc>
            </a:pPr>
            <a:r>
              <a:rPr lang="ru-RU" sz="3600" b="1"/>
              <a:t>Консервативная терапия среднетяжелой черепно-мозговой травмы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57338"/>
            <a:ext cx="8435975" cy="49672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3800"/>
              <a:t>Добавляются лечебные средства:</a:t>
            </a:r>
          </a:p>
          <a:p>
            <a:r>
              <a:rPr lang="ru-RU" sz="380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Нейровегетативная блокада</a:t>
            </a:r>
            <a:r>
              <a:rPr lang="ru-RU" sz="3800"/>
              <a:t> литическими смесями (дроперидол, аминазин, димедрол).</a:t>
            </a:r>
          </a:p>
          <a:p>
            <a:r>
              <a:rPr lang="ru-RU" sz="380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Восстанавливающие церебральную микроциркуляцию</a:t>
            </a:r>
            <a:r>
              <a:rPr lang="ru-RU" sz="3800"/>
              <a:t> (кавинтон, эуфиллин).</a:t>
            </a:r>
            <a:endParaRPr lang="ru-RU" sz="380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20713"/>
            <a:ext cx="8229600" cy="5688012"/>
          </a:xfrm>
        </p:spPr>
        <p:txBody>
          <a:bodyPr/>
          <a:lstStyle/>
          <a:p>
            <a:r>
              <a:rPr lang="ru-RU" sz="3400"/>
              <a:t>При </a:t>
            </a:r>
            <a:r>
              <a:rPr lang="ru-RU" sz="340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ликворной гипертензии</a:t>
            </a:r>
            <a:r>
              <a:rPr lang="ru-RU" sz="3400"/>
              <a:t> – дегидратация салуретиками. При </a:t>
            </a:r>
            <a:r>
              <a:rPr lang="ru-RU" sz="340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ликворной гипотензии</a:t>
            </a:r>
            <a:r>
              <a:rPr lang="ru-RU" sz="3400"/>
              <a:t> - обильное питье.</a:t>
            </a:r>
          </a:p>
          <a:p>
            <a:r>
              <a:rPr lang="ru-RU" sz="340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Противовоспалительная терапия</a:t>
            </a:r>
            <a:r>
              <a:rPr lang="ru-RU" sz="3400"/>
              <a:t> - при ликворее.</a:t>
            </a:r>
          </a:p>
          <a:p>
            <a:r>
              <a:rPr lang="ru-RU" sz="340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Восстановительная метаболическая терапия</a:t>
            </a:r>
            <a:r>
              <a:rPr lang="ru-RU" sz="3400"/>
              <a:t> (ноотропы, церебролизин)  </a:t>
            </a:r>
          </a:p>
          <a:p>
            <a:r>
              <a:rPr lang="ru-RU" sz="3400"/>
              <a:t>Повторные </a:t>
            </a:r>
            <a:r>
              <a:rPr lang="ru-RU" sz="340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санирующие люмбальные пункции.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47725"/>
          </a:xfrm>
        </p:spPr>
        <p:txBody>
          <a:bodyPr/>
          <a:lstStyle/>
          <a:p>
            <a:pPr>
              <a:lnSpc>
                <a:spcPct val="65000"/>
              </a:lnSpc>
            </a:pPr>
            <a:r>
              <a:rPr lang="ru-RU" sz="3600" b="1"/>
              <a:t>Современные представления</a:t>
            </a:r>
            <a:endParaRPr lang="ru-RU" sz="360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52513"/>
            <a:ext cx="5554663" cy="5078412"/>
          </a:xfrm>
        </p:spPr>
        <p:txBody>
          <a:bodyPr/>
          <a:lstStyle/>
          <a:p>
            <a:pPr marL="533400" indent="-533400">
              <a:buFont typeface="Wingdings" pitchFamily="2" charset="2"/>
              <a:buNone/>
            </a:pPr>
            <a:r>
              <a:rPr lang="ru-RU" sz="3000" u="sng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1.Теория градиента давления </a:t>
            </a:r>
          </a:p>
          <a:p>
            <a:pPr marL="533400" indent="-533400">
              <a:buFont typeface="Wingdings" pitchFamily="2" charset="2"/>
              <a:buNone/>
            </a:pPr>
            <a:r>
              <a:rPr lang="ru-RU" sz="3000"/>
              <a:t>При травме мозг приобретает ускорение, что приводит к возникновению </a:t>
            </a:r>
            <a:r>
              <a:rPr lang="ru-RU" sz="3000" b="1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высокого давления на стороне удара.</a:t>
            </a:r>
          </a:p>
          <a:p>
            <a:pPr marL="533400" indent="-533400">
              <a:buFont typeface="Wingdings" pitchFamily="2" charset="2"/>
              <a:buNone/>
            </a:pPr>
            <a:r>
              <a:rPr lang="ru-RU" sz="3000" b="1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противоположном полюсе </a:t>
            </a:r>
            <a:r>
              <a:rPr lang="ru-RU" sz="3000"/>
              <a:t>возникает </a:t>
            </a:r>
            <a:r>
              <a:rPr lang="ru-RU" sz="3000" b="1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низкое (отрицательное) давление</a:t>
            </a:r>
            <a:r>
              <a:rPr lang="ru-RU" sz="3000"/>
              <a:t>. </a:t>
            </a:r>
          </a:p>
        </p:txBody>
      </p:sp>
      <p:pic>
        <p:nvPicPr>
          <p:cNvPr id="16391" name="Picture 7" descr="Схема контузии полюсов-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1768" t="3668" r="7272" b="2037"/>
          <a:stretch>
            <a:fillRect/>
          </a:stretch>
        </p:blipFill>
        <p:spPr>
          <a:xfrm>
            <a:off x="6084888" y="1916113"/>
            <a:ext cx="2865437" cy="270668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65000"/>
              </a:lnSpc>
            </a:pPr>
            <a:r>
              <a:rPr lang="ru-RU" sz="3600" b="1"/>
              <a:t>Консервативная терапия тяжелой черепно-мозговой травмы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875"/>
            <a:ext cx="8229600" cy="5040313"/>
          </a:xfrm>
        </p:spPr>
        <p:txBody>
          <a:bodyPr/>
          <a:lstStyle/>
          <a:p>
            <a:r>
              <a:rPr lang="ru-RU" sz="3600" b="1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догоспитальном этапе</a:t>
            </a:r>
            <a:r>
              <a:rPr lang="ru-RU" sz="3600"/>
              <a:t> – в первую очередь необходимо восстановить проходимость верхних дыхательных путей: </a:t>
            </a:r>
            <a:r>
              <a:rPr lang="ru-RU" sz="360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очистить полость рта, носоглотки от слизи, слюны, рвотных масс</a:t>
            </a:r>
            <a:r>
              <a:rPr lang="ru-RU" sz="3600"/>
              <a:t>, используя при этом роторасширитель, языкодержатель, аспиратор</a:t>
            </a:r>
            <a:r>
              <a:rPr lang="ru-RU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36613"/>
            <a:ext cx="8229600" cy="5294312"/>
          </a:xfrm>
        </p:spPr>
        <p:txBody>
          <a:bodyPr/>
          <a:lstStyle/>
          <a:p>
            <a:r>
              <a:rPr lang="ru-RU" sz="3600"/>
              <a:t>В случаях грубых расстройств дыхания нужно </a:t>
            </a:r>
            <a:r>
              <a:rPr lang="ru-RU" sz="360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обеспечить вентиляцию легких</a:t>
            </a:r>
            <a:r>
              <a:rPr lang="ru-RU" sz="3600"/>
              <a:t> любым способом (дыхание «рот в рот», «рот в нос»). </a:t>
            </a:r>
          </a:p>
          <a:p>
            <a:r>
              <a:rPr lang="ru-RU" sz="3600"/>
              <a:t>Больным показана </a:t>
            </a:r>
            <a:r>
              <a:rPr lang="ru-RU" sz="360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срочная интубация трахеи</a:t>
            </a:r>
            <a:r>
              <a:rPr lang="ru-RU" sz="3600"/>
              <a:t>, а при невозможности ее проведения - наложение трахеостомы.</a:t>
            </a:r>
            <a:r>
              <a:rPr lang="ru-RU"/>
              <a:t> 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33375"/>
            <a:ext cx="8229600" cy="6191250"/>
          </a:xfrm>
        </p:spPr>
        <p:txBody>
          <a:bodyPr/>
          <a:lstStyle/>
          <a:p>
            <a:r>
              <a:rPr lang="ru-RU" b="1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 стационаре</a:t>
            </a:r>
            <a:r>
              <a:rPr lang="ru-RU"/>
              <a:t> - искусственная вентиляция легких. </a:t>
            </a:r>
          </a:p>
          <a:p>
            <a:pPr>
              <a:buFont typeface="Wingdings" pitchFamily="2" charset="2"/>
              <a:buNone/>
            </a:pPr>
            <a:r>
              <a:rPr lang="ru-RU"/>
              <a:t>Добавляются лечебные средства:</a:t>
            </a:r>
          </a:p>
          <a:p>
            <a:r>
              <a:rPr lang="ru-RU"/>
              <a:t>В качестве </a:t>
            </a:r>
            <a:r>
              <a:rPr lang="ru-RU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антигипоксантов </a:t>
            </a:r>
            <a:r>
              <a:rPr lang="ru-RU"/>
              <a:t>- барбитураты и оксибутират натрия. </a:t>
            </a:r>
          </a:p>
          <a:p>
            <a:r>
              <a:rPr lang="ru-RU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Постоянная нейровегетативная блокада</a:t>
            </a:r>
            <a:r>
              <a:rPr lang="ru-RU"/>
              <a:t> литическими смесями.</a:t>
            </a:r>
          </a:p>
          <a:p>
            <a:r>
              <a:rPr lang="ru-RU"/>
              <a:t>Регулярная </a:t>
            </a:r>
            <a:r>
              <a:rPr lang="ru-RU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санация трахео-бронхиального дерева</a:t>
            </a:r>
            <a:r>
              <a:rPr lang="ru-RU"/>
              <a:t>. Парентеральное, а через 5-8 дней - энтеральное </a:t>
            </a:r>
            <a:r>
              <a:rPr lang="ru-RU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питание больных через зонд.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295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4000" b="1"/>
              <a:t>Хирургическое лечение внутричерепных гематом</a:t>
            </a:r>
            <a:r>
              <a:rPr lang="ru-RU" sz="4000"/>
              <a:t> 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4391025" cy="51133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/>
              <a:t>Применяются </a:t>
            </a:r>
            <a:r>
              <a:rPr lang="ru-RU" sz="2800" b="1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костно-пластическая или резекционная трепанации черепа</a:t>
            </a:r>
            <a:r>
              <a:rPr lang="ru-RU" sz="280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  <a:p>
            <a:pPr>
              <a:lnSpc>
                <a:spcPct val="90000"/>
              </a:lnSpc>
            </a:pPr>
            <a:r>
              <a:rPr lang="ru-RU" sz="2800"/>
              <a:t>На завершающем этапе операции производится </a:t>
            </a:r>
            <a:r>
              <a:rPr lang="ru-RU" sz="2800" b="1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подвисочная декомпрессия</a:t>
            </a:r>
            <a:r>
              <a:rPr lang="ru-RU" sz="280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-</a:t>
            </a:r>
            <a:r>
              <a:rPr lang="ru-RU" sz="2800"/>
              <a:t> удаление височной кости до основания черепа.</a:t>
            </a:r>
          </a:p>
        </p:txBody>
      </p:sp>
      <p:pic>
        <p:nvPicPr>
          <p:cNvPr id="118789" name="Picture 5" descr="Удал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1804" t="1721" r="1843"/>
          <a:stretch>
            <a:fillRect/>
          </a:stretch>
        </p:blipFill>
        <p:spPr>
          <a:xfrm>
            <a:off x="5003800" y="1700213"/>
            <a:ext cx="3941763" cy="417671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0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713788" cy="1143000"/>
          </a:xfrm>
        </p:spPr>
        <p:txBody>
          <a:bodyPr/>
          <a:lstStyle/>
          <a:p>
            <a:pPr>
              <a:lnSpc>
                <a:spcPct val="65000"/>
              </a:lnSpc>
            </a:pPr>
            <a:r>
              <a:rPr lang="ru-RU" sz="3600" b="1"/>
              <a:t>Оперативное удаление вдавленных переломов свода черепа</a:t>
            </a:r>
            <a:r>
              <a:rPr lang="ru-RU" sz="4000"/>
              <a:t> </a:t>
            </a:r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73238"/>
            <a:ext cx="3754438" cy="4357687"/>
          </a:xfrm>
        </p:spPr>
        <p:txBody>
          <a:bodyPr/>
          <a:lstStyle/>
          <a:p>
            <a:r>
              <a:rPr lang="ru-RU" sz="2800"/>
              <a:t>Удаление участков вдавления костей свода черепа производят из </a:t>
            </a:r>
            <a:r>
              <a:rPr lang="ru-RU" sz="280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фрезевого отверстия,</a:t>
            </a:r>
            <a:r>
              <a:rPr lang="ru-RU" sz="2800"/>
              <a:t> наложенного рядом с переломом. </a:t>
            </a:r>
          </a:p>
        </p:txBody>
      </p:sp>
      <p:pic>
        <p:nvPicPr>
          <p:cNvPr id="121867" name="Picture 11" descr="Удал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l="1723" t="1205" r="57312" b="20329"/>
          <a:stretch>
            <a:fillRect/>
          </a:stretch>
        </p:blipFill>
        <p:spPr>
          <a:xfrm>
            <a:off x="4625975" y="1557338"/>
            <a:ext cx="4027488" cy="460851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33375"/>
            <a:ext cx="5051425" cy="6264275"/>
          </a:xfrm>
        </p:spPr>
        <p:txBody>
          <a:bodyPr/>
          <a:lstStyle/>
          <a:p>
            <a:r>
              <a:rPr lang="ru-RU" sz="2800"/>
              <a:t>В мозговой ткани, расположенной в зоне отрицательного давления,</a:t>
            </a:r>
            <a:r>
              <a:rPr lang="ru-RU" sz="280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образуются полости и газовые пузыри различной величины</a:t>
            </a:r>
            <a:r>
              <a:rPr lang="ru-RU" sz="2800"/>
              <a:t> </a:t>
            </a:r>
            <a:r>
              <a:rPr lang="ru-RU" sz="2800" u="sng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</a:t>
            </a:r>
            <a:r>
              <a:rPr lang="ru-RU" sz="2800" b="1" u="sng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кавитация)</a:t>
            </a:r>
            <a:r>
              <a:rPr lang="ru-RU" sz="2800" u="sng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r>
              <a:rPr lang="ru-RU" sz="2800"/>
              <a:t> </a:t>
            </a:r>
          </a:p>
          <a:p>
            <a:r>
              <a:rPr lang="ru-RU" sz="2800"/>
              <a:t>Отрицательное давление длится очень короткое время (в пределах миллисекунды), </a:t>
            </a:r>
            <a:r>
              <a:rPr lang="ru-RU" sz="280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газовые пузыри разрываются</a:t>
            </a:r>
            <a:r>
              <a:rPr lang="ru-RU" sz="2800"/>
              <a:t>, что приводит к </a:t>
            </a:r>
            <a:r>
              <a:rPr lang="ru-RU" sz="280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повреждению капилляров и ткани мозга</a:t>
            </a:r>
            <a:r>
              <a:rPr lang="ru-RU" sz="2800"/>
              <a:t>. </a:t>
            </a:r>
          </a:p>
        </p:txBody>
      </p:sp>
      <p:pic>
        <p:nvPicPr>
          <p:cNvPr id="135183" name="Picture 15" descr="Схема контузии полюсов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531" t="3970" r="4335" b="1363"/>
          <a:stretch>
            <a:fillRect/>
          </a:stretch>
        </p:blipFill>
        <p:spPr>
          <a:xfrm>
            <a:off x="5651500" y="1917700"/>
            <a:ext cx="3035300" cy="29273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49275"/>
            <a:ext cx="8229600" cy="5903913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b="1" u="sng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2. Ротационная</a:t>
            </a:r>
            <a:r>
              <a:rPr lang="ru-RU" u="sng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b="1" u="sng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теория</a:t>
            </a:r>
            <a:r>
              <a:rPr lang="ru-RU" sz="2400" u="sng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3000"/>
              <a:t>В эксперименте на  обезьянах, у которых свод черепа был заменен прозрачным материалом, при использовании высокоскоростной киносъемки установлено, что </a:t>
            </a:r>
            <a:r>
              <a:rPr lang="ru-RU" sz="300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тяжелая травма головы</a:t>
            </a:r>
            <a:r>
              <a:rPr lang="ru-RU" sz="3000"/>
              <a:t> приводит к сложным </a:t>
            </a:r>
            <a:r>
              <a:rPr lang="ru-RU" sz="3000" b="1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вращательным движениям мозга</a:t>
            </a:r>
            <a:r>
              <a:rPr lang="ru-RU" sz="3000"/>
              <a:t> одновременно в 2 - 3 плоскостях (горизонтальной, сагиттальной, вертикальной). </a:t>
            </a:r>
          </a:p>
          <a:p>
            <a:pPr>
              <a:lnSpc>
                <a:spcPct val="80000"/>
              </a:lnSpc>
            </a:pPr>
            <a:r>
              <a:rPr lang="ru-RU" sz="3000"/>
              <a:t>Ротационные движения в основном проявляются в полушариях мозга, а фиксированные </a:t>
            </a:r>
            <a:r>
              <a:rPr lang="ru-RU" sz="3000">
                <a:solidFill>
                  <a:schemeClr val="fol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стволовые отделы травмируются вследствие их перекручивания</a:t>
            </a:r>
            <a:r>
              <a:rPr lang="ru-RU" sz="300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1461</TotalTime>
  <Words>2354</Words>
  <Application>Microsoft Office PowerPoint</Application>
  <PresentationFormat>Экран (4:3)</PresentationFormat>
  <Paragraphs>233</Paragraphs>
  <Slides>74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74</vt:i4>
      </vt:variant>
    </vt:vector>
  </HeadingPairs>
  <TitlesOfParts>
    <vt:vector size="80" baseType="lpstr">
      <vt:lpstr>Arial</vt:lpstr>
      <vt:lpstr>Calibri</vt:lpstr>
      <vt:lpstr>Trebuchet MS</vt:lpstr>
      <vt:lpstr>Wingdings</vt:lpstr>
      <vt:lpstr>Wingdings 2</vt:lpstr>
      <vt:lpstr>Изящная</vt:lpstr>
      <vt:lpstr>Черепно-мозговая травма</vt:lpstr>
      <vt:lpstr>Презентация PowerPoint</vt:lpstr>
      <vt:lpstr>Презентация PowerPoint</vt:lpstr>
      <vt:lpstr>ПАТОГЕНЕЗ ЧЕРЕПНО-МОЗГОВЫХ ПОВРЕЖДЕНИЙ </vt:lpstr>
      <vt:lpstr>Презентация PowerPoint</vt:lpstr>
      <vt:lpstr>Презентация PowerPoint</vt:lpstr>
      <vt:lpstr>Современные представления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СОВРЕМЕННАЯ КЛАССИФИКАЦИЯ ЧЕРЕПНО-МОЗГОВОЙ ТРАВМЫ </vt:lpstr>
      <vt:lpstr>Презентация PowerPoint</vt:lpstr>
      <vt:lpstr>Презентация PowerPoint</vt:lpstr>
      <vt:lpstr>Презентация PowerPoint</vt:lpstr>
      <vt:lpstr>Презентация PowerPoint</vt:lpstr>
      <vt:lpstr>Клиника сотрясения головного мозга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Ушибы головного мозга легкой степени </vt:lpstr>
      <vt:lpstr>Презентация PowerPoint</vt:lpstr>
      <vt:lpstr>Ушибы головного мозга средней тяжести </vt:lpstr>
      <vt:lpstr>Презентация PowerPoint</vt:lpstr>
      <vt:lpstr>Презентация PowerPoint</vt:lpstr>
      <vt:lpstr>Ушибы головного мозга тяжелой степени </vt:lpstr>
      <vt:lpstr>Презентация PowerPoint</vt:lpstr>
      <vt:lpstr>Презентация PowerPoint</vt:lpstr>
      <vt:lpstr>Диффузное аксональное повреждение головного мозга </vt:lpstr>
      <vt:lpstr>Презентация PowerPoint</vt:lpstr>
      <vt:lpstr>Переломы костей черепа </vt:lpstr>
      <vt:lpstr>Презентация PowerPoint</vt:lpstr>
      <vt:lpstr>Презентация PowerPoint</vt:lpstr>
      <vt:lpstr>Презентация PowerPoint</vt:lpstr>
      <vt:lpstr>Клинические проявления переломов основания черепа</vt:lpstr>
      <vt:lpstr>Презентация PowerPoint</vt:lpstr>
      <vt:lpstr>Презентация PowerPoint</vt:lpstr>
      <vt:lpstr>Презентация PowerPoint</vt:lpstr>
      <vt:lpstr>Презентация PowerPoint</vt:lpstr>
      <vt:lpstr>Внутричерепные гематомы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Вдавленные переломы костей свода черепа</vt:lpstr>
      <vt:lpstr>Контузионный очаг головного мозга </vt:lpstr>
      <vt:lpstr>Острая субдуральная гидрома</vt:lpstr>
      <vt:lpstr>Методы диагностики</vt:lpstr>
      <vt:lpstr>Количественная оценка нарушений сознания (шкала комы Глазго) </vt:lpstr>
      <vt:lpstr>Оценка тяжести травмы мозга по шкале комы Глазго</vt:lpstr>
      <vt:lpstr>Презентация PowerPoint</vt:lpstr>
      <vt:lpstr>Презентация PowerPoint</vt:lpstr>
      <vt:lpstr>Презентация PowerPoint</vt:lpstr>
      <vt:lpstr>Эхоэнцефалоскопия</vt:lpstr>
      <vt:lpstr>Компьютерная томография. Магнитно-резонансная томография </vt:lpstr>
      <vt:lpstr>Презентация PowerPoint</vt:lpstr>
      <vt:lpstr>Наложение диагностических фрезевых отверстий </vt:lpstr>
      <vt:lpstr>Презентация PowerPoint</vt:lpstr>
      <vt:lpstr>ЛЕЧЕНИЕ ЧЕРЕПНО-МОЗГОВОЙ ТРАВМЫ </vt:lpstr>
      <vt:lpstr>Консервативная терапия легкой черепно-мозговой травмы </vt:lpstr>
      <vt:lpstr>Консервативная терапия среднетяжелой черепно-мозговой травмы</vt:lpstr>
      <vt:lpstr>Презентация PowerPoint</vt:lpstr>
      <vt:lpstr>Консервативная терапия тяжелой черепно-мозговой травмы</vt:lpstr>
      <vt:lpstr>Презентация PowerPoint</vt:lpstr>
      <vt:lpstr>Презентация PowerPoint</vt:lpstr>
      <vt:lpstr>Хирургическое лечение внутричерепных гематом </vt:lpstr>
      <vt:lpstr>Оперативное удаление вдавленных переломов свода черепа </vt:lpstr>
    </vt:vector>
  </TitlesOfParts>
  <Company>Дом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Черепно–мозговая травма</dc:title>
  <dc:creator>А.М.Хелимский</dc:creator>
  <cp:lastModifiedBy>RePack by Diakov</cp:lastModifiedBy>
  <cp:revision>65</cp:revision>
  <dcterms:created xsi:type="dcterms:W3CDTF">2004-02-17T19:45:09Z</dcterms:created>
  <dcterms:modified xsi:type="dcterms:W3CDTF">2022-10-12T05:25:43Z</dcterms:modified>
</cp:coreProperties>
</file>