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70" d="100"/>
          <a:sy n="70" d="100"/>
        </p:scale>
        <p:origin x="74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69B3F781-4F99-4290-84E0-78139B1B4D04}" type="datetimeFigureOut">
              <a:rPr lang="ru-RU" smtClean="0"/>
              <a:t>19.10.2022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05837CDA-8778-466D-B8BB-4B50B68A0E36}"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9B3F781-4F99-4290-84E0-78139B1B4D04}" type="datetimeFigureOut">
              <a:rPr lang="ru-RU" smtClean="0"/>
              <a:t>19.10.2022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5837CDA-8778-466D-B8BB-4B50B68A0E3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9B3F781-4F99-4290-84E0-78139B1B4D04}" type="datetimeFigureOut">
              <a:rPr lang="ru-RU" smtClean="0"/>
              <a:t>19.10.2022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5837CDA-8778-466D-B8BB-4B50B68A0E3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9B3F781-4F99-4290-84E0-78139B1B4D04}" type="datetimeFigureOut">
              <a:rPr lang="ru-RU" smtClean="0"/>
              <a:t>19.10.2022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5837CDA-8778-466D-B8BB-4B50B68A0E3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9B3F781-4F99-4290-84E0-78139B1B4D04}" type="datetimeFigureOut">
              <a:rPr lang="ru-RU" smtClean="0"/>
              <a:t>19.10.2022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5837CDA-8778-466D-B8BB-4B50B68A0E36}"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9B3F781-4F99-4290-84E0-78139B1B4D04}" type="datetimeFigureOut">
              <a:rPr lang="ru-RU" smtClean="0"/>
              <a:t>19.10.2022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5837CDA-8778-466D-B8BB-4B50B68A0E3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9B3F781-4F99-4290-84E0-78139B1B4D04}" type="datetimeFigureOut">
              <a:rPr lang="ru-RU" smtClean="0"/>
              <a:t>19.10.2022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5837CDA-8778-466D-B8BB-4B50B68A0E3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9B3F781-4F99-4290-84E0-78139B1B4D04}" type="datetimeFigureOut">
              <a:rPr lang="ru-RU" smtClean="0"/>
              <a:t>19.10.2022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5837CDA-8778-466D-B8BB-4B50B68A0E3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9B3F781-4F99-4290-84E0-78139B1B4D04}" type="datetimeFigureOut">
              <a:rPr lang="ru-RU" smtClean="0"/>
              <a:t>19.10.2022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5837CDA-8778-466D-B8BB-4B50B68A0E36}"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9B3F781-4F99-4290-84E0-78139B1B4D04}" type="datetimeFigureOut">
              <a:rPr lang="ru-RU" smtClean="0"/>
              <a:t>19.10.2022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5837CDA-8778-466D-B8BB-4B50B68A0E3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69B3F781-4F99-4290-84E0-78139B1B4D04}" type="datetimeFigureOut">
              <a:rPr lang="ru-RU" smtClean="0"/>
              <a:t>19.10.2022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5837CDA-8778-466D-B8BB-4B50B68A0E36}"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9B3F781-4F99-4290-84E0-78139B1B4D04}" type="datetimeFigureOut">
              <a:rPr lang="ru-RU" smtClean="0"/>
              <a:t>19.10.2022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5837CDA-8778-466D-B8BB-4B50B68A0E36}"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Физические методы антисептики</a:t>
            </a:r>
            <a:endParaRPr lang="ru-RU" dirty="0"/>
          </a:p>
        </p:txBody>
      </p:sp>
      <p:sp>
        <p:nvSpPr>
          <p:cNvPr id="3" name="Объект 2"/>
          <p:cNvSpPr>
            <a:spLocks noGrp="1"/>
          </p:cNvSpPr>
          <p:nvPr>
            <p:ph idx="1"/>
          </p:nvPr>
        </p:nvSpPr>
        <p:spPr/>
        <p:txBody>
          <a:bodyPr>
            <a:normAutofit/>
          </a:bodyPr>
          <a:lstStyle/>
          <a:p>
            <a:pPr marL="82296" indent="0" algn="ctr">
              <a:buNone/>
            </a:pPr>
            <a:r>
              <a:rPr lang="ru-RU" sz="2800" dirty="0" smtClean="0"/>
              <a:t>Преподаватель  Беспалова Л.Г</a:t>
            </a:r>
          </a:p>
          <a:p>
            <a:pPr marL="82296" indent="0" algn="ctr">
              <a:buNone/>
            </a:pPr>
            <a:r>
              <a:rPr lang="ru-RU" sz="2800" dirty="0" smtClean="0"/>
              <a:t>Саянск 2021</a:t>
            </a:r>
            <a:endParaRPr lang="ru-RU" sz="2800" dirty="0"/>
          </a:p>
        </p:txBody>
      </p:sp>
    </p:spTree>
    <p:extLst>
      <p:ext uri="{BB962C8B-B14F-4D97-AF65-F5344CB8AC3E}">
        <p14:creationId xmlns:p14="http://schemas.microsoft.com/office/powerpoint/2010/main" val="327333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60648"/>
            <a:ext cx="7498080" cy="1143000"/>
          </a:xfrm>
        </p:spPr>
        <p:txBody>
          <a:bodyPr>
            <a:normAutofit fontScale="90000"/>
          </a:bodyPr>
          <a:lstStyle/>
          <a:p>
            <a:pPr algn="ctr"/>
            <a:r>
              <a:rPr lang="ru-RU" dirty="0">
                <a:latin typeface="Times New Roman" pitchFamily="18" charset="0"/>
                <a:cs typeface="Times New Roman" pitchFamily="18" charset="0"/>
              </a:rPr>
              <a:t>Проточно-промывное дренирование</a:t>
            </a:r>
          </a:p>
        </p:txBody>
      </p:sp>
      <p:sp>
        <p:nvSpPr>
          <p:cNvPr id="3" name="Объект 2"/>
          <p:cNvSpPr>
            <a:spLocks noGrp="1"/>
          </p:cNvSpPr>
          <p:nvPr>
            <p:ph idx="1"/>
          </p:nvPr>
        </p:nvSpPr>
        <p:spPr>
          <a:xfrm>
            <a:off x="1187624" y="1556792"/>
            <a:ext cx="5544616" cy="4331568"/>
          </a:xfrm>
        </p:spPr>
        <p:txBody>
          <a:bodyPr>
            <a:noAutofit/>
          </a:bodyPr>
          <a:lstStyle/>
          <a:p>
            <a:pPr marL="82296" indent="0">
              <a:buNone/>
            </a:pPr>
            <a:r>
              <a:rPr lang="ru-RU" sz="1800" dirty="0">
                <a:latin typeface="Times New Roman" pitchFamily="18" charset="0"/>
                <a:cs typeface="Times New Roman" pitchFamily="18" charset="0"/>
              </a:rPr>
              <a:t>При лечении гнойных ран и гнойно-воспалительных заболеваний полостей возникает необходимость удаления из раны не только экссудата, но продуктов распада тканей. В таких случаях применяются проточно-промывные дренажи. </a:t>
            </a:r>
            <a:r>
              <a:rPr lang="ru-RU" sz="1800" dirty="0" smtClean="0">
                <a:latin typeface="Times New Roman" pitchFamily="18" charset="0"/>
                <a:cs typeface="Times New Roman" pitchFamily="18" charset="0"/>
              </a:rPr>
              <a:t>Проточно-промывное </a:t>
            </a:r>
            <a:r>
              <a:rPr lang="ru-RU" sz="1800" dirty="0">
                <a:latin typeface="Times New Roman" pitchFamily="18" charset="0"/>
                <a:cs typeface="Times New Roman" pitchFamily="18" charset="0"/>
              </a:rPr>
              <a:t>дренирование можно применять для дренирования брюшной полости (перитонеальный диализ). Кроме антисептиков в рану могут вводится протеолитические ферменты, которые способствуют расплавлению нежизнеспособных тканей (ферментативный диализ). Проточно-промывной дренаж может применятся одновременно с вакуум - аспирацией. Данный вид дренирования следует скорее относить к методам смешанной антисептики, потому что кроме физических факторов применяются химические и биологические.</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844824"/>
            <a:ext cx="2520280"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586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Times New Roman" pitchFamily="18" charset="0"/>
                <a:cs typeface="Times New Roman" pitchFamily="18" charset="0"/>
              </a:rPr>
              <a:t>Сорбенты</a:t>
            </a:r>
          </a:p>
        </p:txBody>
      </p:sp>
      <p:sp>
        <p:nvSpPr>
          <p:cNvPr id="3" name="Объект 2"/>
          <p:cNvSpPr>
            <a:spLocks noGrp="1"/>
          </p:cNvSpPr>
          <p:nvPr>
            <p:ph idx="1"/>
          </p:nvPr>
        </p:nvSpPr>
        <p:spPr>
          <a:xfrm>
            <a:off x="1435608" y="1447800"/>
            <a:ext cx="6304744" cy="3133328"/>
          </a:xfrm>
        </p:spPr>
        <p:txBody>
          <a:bodyPr>
            <a:normAutofit/>
          </a:bodyPr>
          <a:lstStyle/>
          <a:p>
            <a:pPr marL="82296" indent="0">
              <a:buNone/>
            </a:pPr>
            <a:r>
              <a:rPr lang="ru-RU" sz="2000" dirty="0">
                <a:latin typeface="Times New Roman" pitchFamily="18" charset="0"/>
                <a:cs typeface="Times New Roman" pitchFamily="18" charset="0"/>
              </a:rPr>
              <a:t>В последнее время все чаще применяется сорбционный способ лечения ран, предусматривающий введение в рану веществ, адсорбирующих на себе токсины и микроорганизмы. Обычно это углеродсодержащие вещества в виде порошка или волокон. Наиболее часто используется полифепан и различные угли, предназначенные для гемосорбции и гемодиализа, например СМУС - 1.</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4149080"/>
            <a:ext cx="3303053" cy="245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4172477"/>
            <a:ext cx="2160240" cy="245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445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Times New Roman" pitchFamily="18" charset="0"/>
                <a:cs typeface="Times New Roman" pitchFamily="18" charset="0"/>
              </a:rPr>
              <a:t>Физические факторы</a:t>
            </a:r>
          </a:p>
        </p:txBody>
      </p:sp>
      <p:sp>
        <p:nvSpPr>
          <p:cNvPr id="3" name="Объект 2"/>
          <p:cNvSpPr>
            <a:spLocks noGrp="1"/>
          </p:cNvSpPr>
          <p:nvPr>
            <p:ph idx="1"/>
          </p:nvPr>
        </p:nvSpPr>
        <p:spPr/>
        <p:txBody>
          <a:bodyPr>
            <a:normAutofit fontScale="55000" lnSpcReduction="20000"/>
          </a:bodyPr>
          <a:lstStyle/>
          <a:p>
            <a:pPr marL="82296" indent="0">
              <a:buNone/>
            </a:pPr>
            <a:r>
              <a:rPr lang="ru-RU" b="1" u="sng" dirty="0">
                <a:latin typeface="Times New Roman" pitchFamily="18" charset="0"/>
                <a:cs typeface="Times New Roman" pitchFamily="18" charset="0"/>
              </a:rPr>
              <a:t>Высушивание. </a:t>
            </a:r>
            <a:endParaRPr lang="ru-RU" b="1" u="sng" dirty="0" smtClean="0">
              <a:latin typeface="Times New Roman" pitchFamily="18" charset="0"/>
              <a:cs typeface="Times New Roman" pitchFamily="18" charset="0"/>
            </a:endParaRPr>
          </a:p>
          <a:p>
            <a:pPr marL="82296" indent="0">
              <a:buNone/>
            </a:pPr>
            <a:r>
              <a:rPr lang="ru-RU" dirty="0" smtClean="0">
                <a:latin typeface="Times New Roman" pitchFamily="18" charset="0"/>
                <a:cs typeface="Times New Roman" pitchFamily="18" charset="0"/>
              </a:rPr>
              <a:t>Лечение </a:t>
            </a:r>
            <a:r>
              <a:rPr lang="ru-RU" dirty="0">
                <a:latin typeface="Times New Roman" pitchFamily="18" charset="0"/>
                <a:cs typeface="Times New Roman" pitchFamily="18" charset="0"/>
              </a:rPr>
              <a:t>ран можно прободить без применения повязок. Применяют этот метод при обширных ранах, ожогах. Больных помещают в специальные палаты, где поддерживается малая влажность и повышенная температура. Раневая поверхность постепенно высыхает и образуется струп, который является биологической повязкой, создающей неблагоприятные условия для жизнедеятельности микроорганизмов. Ещё лучше, когда применяется метод лечения в абактериальной среде. </a:t>
            </a:r>
          </a:p>
          <a:p>
            <a:pPr marL="82296" indent="0">
              <a:buNone/>
            </a:pPr>
            <a:r>
              <a:rPr lang="ru-RU" b="1" u="sng" dirty="0" smtClean="0">
                <a:latin typeface="Times New Roman" pitchFamily="18" charset="0"/>
                <a:cs typeface="Times New Roman" pitchFamily="18" charset="0"/>
              </a:rPr>
              <a:t>Промывание. </a:t>
            </a:r>
          </a:p>
          <a:p>
            <a:pPr marL="82296" indent="0">
              <a:buNone/>
            </a:pPr>
            <a:r>
              <a:rPr lang="ru-RU" dirty="0" smtClean="0">
                <a:latin typeface="Times New Roman" pitchFamily="18" charset="0"/>
                <a:cs typeface="Times New Roman" pitchFamily="18" charset="0"/>
              </a:rPr>
              <a:t>Кроме </a:t>
            </a:r>
            <a:r>
              <a:rPr lang="ru-RU" dirty="0">
                <a:latin typeface="Times New Roman" pitchFamily="18" charset="0"/>
                <a:cs typeface="Times New Roman" pitchFamily="18" charset="0"/>
              </a:rPr>
              <a:t>проточно-промывного дренирования для лечения ран применяют промывание пульсирующей струёй. Пульсирующая струя жидкости образуется с помощью специального аппарата, создающего попеременно фазы повышенного и нормального давления. В фазу “давления” струя воды благодаря турбулентному движению обмывает все участки раны и захватывает в поток жидкости тканевой детрит. </a:t>
            </a: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“декомпрессионную” фазу поток жидкости уносит все содержимое в резервуар. Обработку раны пульсирующей струей проводят как до хирургического вмешательства, так и во время его, но наибольший эффект она дает после хирургической обработки.</a:t>
            </a:r>
          </a:p>
        </p:txBody>
      </p:sp>
    </p:spTree>
    <p:extLst>
      <p:ext uri="{BB962C8B-B14F-4D97-AF65-F5344CB8AC3E}">
        <p14:creationId xmlns:p14="http://schemas.microsoft.com/office/powerpoint/2010/main" val="1574118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25" t="27628" r="53479" b="31575"/>
          <a:stretch/>
        </p:blipFill>
        <p:spPr bwMode="auto">
          <a:xfrm>
            <a:off x="1331640" y="2420888"/>
            <a:ext cx="3703929" cy="28033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3"/>
          <p:cNvSpPr>
            <a:spLocks noGrp="1"/>
          </p:cNvSpPr>
          <p:nvPr>
            <p:ph type="title"/>
          </p:nvPr>
        </p:nvSpPr>
        <p:spPr/>
        <p:txBody>
          <a:bodyPr>
            <a:noAutofit/>
          </a:bodyPr>
          <a:lstStyle/>
          <a:p>
            <a:pPr algn="ctr"/>
            <a:r>
              <a:rPr lang="ru-RU" sz="4000" dirty="0" smtClean="0">
                <a:latin typeface="Times New Roman" pitchFamily="18" charset="0"/>
                <a:cs typeface="Times New Roman" pitchFamily="18" charset="0"/>
              </a:rPr>
              <a:t>Промывание гнойной полости пульсирующей струей</a:t>
            </a:r>
            <a:endParaRPr lang="ru-RU" sz="4000" dirty="0">
              <a:latin typeface="Times New Roman" pitchFamily="18" charset="0"/>
              <a:cs typeface="Times New Roman" pitchFamily="18" charset="0"/>
            </a:endParaRPr>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2970" t="26085" r="6308" b="30613"/>
          <a:stretch/>
        </p:blipFill>
        <p:spPr bwMode="auto">
          <a:xfrm>
            <a:off x="5269473" y="2420888"/>
            <a:ext cx="3499576" cy="27887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419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latin typeface="Times New Roman" pitchFamily="18" charset="0"/>
                <a:cs typeface="Times New Roman" pitchFamily="18" charset="0"/>
              </a:rPr>
              <a:t>Технические средства</a:t>
            </a:r>
            <a:endParaRPr lang="ru-RU" dirty="0">
              <a:latin typeface="Times New Roman" pitchFamily="18" charset="0"/>
              <a:cs typeface="Times New Roman" pitchFamily="18" charset="0"/>
            </a:endParaRPr>
          </a:p>
        </p:txBody>
      </p:sp>
      <p:sp>
        <p:nvSpPr>
          <p:cNvPr id="4" name="Объект 3"/>
          <p:cNvSpPr>
            <a:spLocks noGrp="1"/>
          </p:cNvSpPr>
          <p:nvPr>
            <p:ph idx="1"/>
          </p:nvPr>
        </p:nvSpPr>
        <p:spPr/>
        <p:txBody>
          <a:bodyPr>
            <a:normAutofit fontScale="62500" lnSpcReduction="20000"/>
          </a:bodyPr>
          <a:lstStyle/>
          <a:p>
            <a:pPr marL="82296" indent="0">
              <a:buNone/>
            </a:pPr>
            <a:r>
              <a:rPr lang="ru-RU" b="1" u="sng" dirty="0" smtClean="0"/>
              <a:t>Ультразвук</a:t>
            </a:r>
            <a:endParaRPr lang="ru-RU" b="1" u="sng" dirty="0"/>
          </a:p>
          <a:p>
            <a:pPr marL="82296" indent="0">
              <a:buNone/>
            </a:pPr>
            <a:r>
              <a:rPr lang="ru-RU" dirty="0" smtClean="0"/>
              <a:t>Ультразвук </a:t>
            </a:r>
            <a:r>
              <a:rPr lang="ru-RU" dirty="0"/>
              <a:t>низкой частоты обладает бактерицидным действием. В жидкой среде ультразвуковые волны вызывают выраженный кавитационный эффект - возникают ударные волны в виде коротких импульсов с образованием кавитационных пузырьков. Колебания раствора способствуют улучшению микроциркуляции в тканях, отторжению некротических тканей. Кроме того, под действием ультразвука происходит ионизация воды с освобождением из неё молекул ионов Н+ и ОН-, которые вызывают нарушения окислительно-восстановительных процессов в микробных клетках. Обработка раны ультразвуком называется ультразвуковой кавитацией ран</a:t>
            </a:r>
            <a:r>
              <a:rPr lang="ru-RU" dirty="0" smtClean="0"/>
              <a:t>.</a:t>
            </a:r>
          </a:p>
          <a:p>
            <a:pPr marL="82296" indent="0">
              <a:buNone/>
            </a:pPr>
            <a:endParaRPr lang="ru-RU" dirty="0"/>
          </a:p>
          <a:p>
            <a:pPr marL="82296" indent="0">
              <a:buNone/>
            </a:pPr>
            <a:r>
              <a:rPr lang="ru-RU" b="1" u="sng" dirty="0" smtClean="0"/>
              <a:t>Рентгенотерапия</a:t>
            </a:r>
            <a:endParaRPr lang="ru-RU" b="1" u="sng" dirty="0"/>
          </a:p>
          <a:p>
            <a:pPr marL="82296" indent="0">
              <a:buNone/>
            </a:pPr>
            <a:r>
              <a:rPr lang="ru-RU" dirty="0" smtClean="0"/>
              <a:t>Рентгеновское </a:t>
            </a:r>
            <a:r>
              <a:rPr lang="ru-RU" dirty="0"/>
              <a:t>излучение оказывает противовоспалительные действия. К рентгенотерапии прибегают при необходимости подавить инфекцию в небольших, глубоко расположенных очагах.</a:t>
            </a:r>
          </a:p>
          <a:p>
            <a:pPr marL="82296" indent="0">
              <a:buNone/>
            </a:pPr>
            <a:endParaRPr lang="ru-RU" dirty="0"/>
          </a:p>
          <a:p>
            <a:endParaRPr lang="ru-RU" dirty="0"/>
          </a:p>
          <a:p>
            <a:endParaRPr lang="ru-RU" dirty="0"/>
          </a:p>
        </p:txBody>
      </p:sp>
    </p:spTree>
    <p:extLst>
      <p:ext uri="{BB962C8B-B14F-4D97-AF65-F5344CB8AC3E}">
        <p14:creationId xmlns:p14="http://schemas.microsoft.com/office/powerpoint/2010/main" val="339913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27136"/>
            <a:ext cx="3503635" cy="267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127136"/>
            <a:ext cx="3131840" cy="267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75656" y="4965279"/>
            <a:ext cx="3094950" cy="461665"/>
          </a:xfrm>
          <a:prstGeom prst="rect">
            <a:avLst/>
          </a:prstGeom>
          <a:noFill/>
        </p:spPr>
        <p:txBody>
          <a:bodyPr wrap="none" rtlCol="0">
            <a:spAutoFit/>
          </a:bodyPr>
          <a:lstStyle/>
          <a:p>
            <a:pPr algn="ctr"/>
            <a:r>
              <a:rPr lang="ru-RU" sz="2400" dirty="0" smtClean="0">
                <a:latin typeface="Times New Roman" pitchFamily="18" charset="0"/>
                <a:cs typeface="Times New Roman" pitchFamily="18" charset="0"/>
              </a:rPr>
              <a:t>Лечение ультразвуком</a:t>
            </a:r>
            <a:endParaRPr lang="ru-RU" sz="2400" dirty="0">
              <a:latin typeface="Times New Roman" pitchFamily="18" charset="0"/>
              <a:cs typeface="Times New Roman" pitchFamily="18" charset="0"/>
            </a:endParaRPr>
          </a:p>
        </p:txBody>
      </p:sp>
      <p:sp>
        <p:nvSpPr>
          <p:cNvPr id="12" name="Заголовок 11"/>
          <p:cNvSpPr>
            <a:spLocks noGrp="1"/>
          </p:cNvSpPr>
          <p:nvPr>
            <p:ph type="title"/>
          </p:nvPr>
        </p:nvSpPr>
        <p:spPr/>
        <p:txBody>
          <a:bodyPr/>
          <a:lstStyle/>
          <a:p>
            <a:pPr algn="ctr"/>
            <a:r>
              <a:rPr lang="ru-RU" dirty="0" smtClean="0">
                <a:latin typeface="Times New Roman" pitchFamily="18" charset="0"/>
                <a:cs typeface="Times New Roman" pitchFamily="18" charset="0"/>
              </a:rPr>
              <a:t>Технические средства</a:t>
            </a:r>
            <a:endParaRPr lang="ru-RU" dirty="0">
              <a:latin typeface="Times New Roman" pitchFamily="18" charset="0"/>
              <a:cs typeface="Times New Roman" pitchFamily="18" charset="0"/>
            </a:endParaRPr>
          </a:p>
        </p:txBody>
      </p:sp>
      <p:sp>
        <p:nvSpPr>
          <p:cNvPr id="13" name="TextBox 12"/>
          <p:cNvSpPr txBox="1"/>
          <p:nvPr/>
        </p:nvSpPr>
        <p:spPr>
          <a:xfrm>
            <a:off x="5991549" y="5011445"/>
            <a:ext cx="2390270" cy="461665"/>
          </a:xfrm>
          <a:prstGeom prst="rect">
            <a:avLst/>
          </a:prstGeom>
          <a:noFill/>
        </p:spPr>
        <p:txBody>
          <a:bodyPr wrap="none" rtlCol="0">
            <a:spAutoFit/>
          </a:bodyPr>
          <a:lstStyle/>
          <a:p>
            <a:pPr algn="ctr"/>
            <a:r>
              <a:rPr lang="ru-RU" sz="2400" dirty="0" smtClean="0">
                <a:latin typeface="Times New Roman" pitchFamily="18" charset="0"/>
                <a:cs typeface="Times New Roman" pitchFamily="18" charset="0"/>
              </a:rPr>
              <a:t>Рентгенотерапия</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61272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effectLst>
                  <a:outerShdw blurRad="38100" dist="38100" dir="2700000" algn="tl">
                    <a:srgbClr val="000000">
                      <a:alpha val="43137"/>
                    </a:srgbClr>
                  </a:outerShdw>
                </a:effectLst>
                <a:latin typeface="Times New Roman" pitchFamily="18" charset="0"/>
                <a:cs typeface="Times New Roman" pitchFamily="18" charset="0"/>
              </a:rPr>
              <a:t>Технические средства</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Объект 3"/>
          <p:cNvSpPr>
            <a:spLocks noGrp="1"/>
          </p:cNvSpPr>
          <p:nvPr>
            <p:ph idx="1"/>
          </p:nvPr>
        </p:nvSpPr>
        <p:spPr>
          <a:xfrm>
            <a:off x="1435608" y="1447800"/>
            <a:ext cx="7498080" cy="5005536"/>
          </a:xfrm>
        </p:spPr>
        <p:txBody>
          <a:bodyPr>
            <a:noAutofit/>
          </a:bodyPr>
          <a:lstStyle/>
          <a:p>
            <a:pPr marL="82296" indent="0">
              <a:buNone/>
            </a:pPr>
            <a:r>
              <a:rPr lang="ru-RU" sz="1600" b="1" u="sng" dirty="0" smtClean="0">
                <a:latin typeface="Times New Roman" pitchFamily="18" charset="0"/>
                <a:cs typeface="Times New Roman" pitchFamily="18" charset="0"/>
              </a:rPr>
              <a:t>Лазер</a:t>
            </a:r>
            <a:endParaRPr lang="ru-RU" sz="1600" b="1" u="sng" dirty="0">
              <a:latin typeface="Times New Roman" pitchFamily="18" charset="0"/>
              <a:cs typeface="Times New Roman" pitchFamily="18" charset="0"/>
            </a:endParaRPr>
          </a:p>
          <a:p>
            <a:pPr marL="82296" indent="0">
              <a:buNone/>
            </a:pPr>
            <a:r>
              <a:rPr lang="ru-RU" sz="1600" dirty="0" smtClean="0">
                <a:latin typeface="Times New Roman" pitchFamily="18" charset="0"/>
                <a:cs typeface="Times New Roman" pitchFamily="18" charset="0"/>
              </a:rPr>
              <a:t>Для </a:t>
            </a:r>
            <a:r>
              <a:rPr lang="ru-RU" sz="1600" dirty="0">
                <a:latin typeface="Times New Roman" pitchFamily="18" charset="0"/>
                <a:cs typeface="Times New Roman" pitchFamily="18" charset="0"/>
              </a:rPr>
              <a:t>лечения гнойных ран применяют излучение малой мощности. Оно обладает бактерицидным эффектом, при этом не оказывая повреждающего действия на ткани. Используют с этой целью лазеры с низкоинтенсивным излучением, в частности, гелий-неоновый лазер, который излучает монохроматический поляризованный свет с глубиной </a:t>
            </a:r>
            <a:r>
              <a:rPr lang="ru-RU" sz="1600" dirty="0" smtClean="0">
                <a:latin typeface="Times New Roman" pitchFamily="18" charset="0"/>
                <a:cs typeface="Times New Roman" pitchFamily="18" charset="0"/>
              </a:rPr>
              <a:t>проникновения в </a:t>
            </a:r>
            <a:r>
              <a:rPr lang="ru-RU" sz="1600" dirty="0">
                <a:latin typeface="Times New Roman" pitchFamily="18" charset="0"/>
                <a:cs typeface="Times New Roman" pitchFamily="18" charset="0"/>
              </a:rPr>
              <a:t>кожу до 0,61 мм, в мышцы - до 2,04 мм. </a:t>
            </a:r>
            <a:r>
              <a:rPr lang="ru-RU" sz="1600" dirty="0" smtClean="0">
                <a:latin typeface="Times New Roman" pitchFamily="18" charset="0"/>
                <a:cs typeface="Times New Roman" pitchFamily="18" charset="0"/>
              </a:rPr>
              <a:t>Хирургическая </a:t>
            </a:r>
            <a:r>
              <a:rPr lang="ru-RU" sz="1600" dirty="0">
                <a:latin typeface="Times New Roman" pitchFamily="18" charset="0"/>
                <a:cs typeface="Times New Roman" pitchFamily="18" charset="0"/>
              </a:rPr>
              <a:t>обработка раны или гнойного очага проходит бескровно. Луч лазера оказывает испаряющее действие на некротизированные ткани и микроорганизмы, что приводит к быстрому и полному удалению поврежденных </a:t>
            </a:r>
            <a:r>
              <a:rPr lang="ru-RU" sz="1600" dirty="0" smtClean="0">
                <a:latin typeface="Times New Roman" pitchFamily="18" charset="0"/>
                <a:cs typeface="Times New Roman" pitchFamily="18" charset="0"/>
              </a:rPr>
              <a:t>тканей. Кроме </a:t>
            </a:r>
            <a:r>
              <a:rPr lang="ru-RU" sz="1600" dirty="0">
                <a:latin typeface="Times New Roman" pitchFamily="18" charset="0"/>
                <a:cs typeface="Times New Roman" pitchFamily="18" charset="0"/>
              </a:rPr>
              <a:t>того, луч СО2 - лазера обладает прямым бактерицидным действием. Поэтому рана почти полностью освобождается от микроорганизмов</a:t>
            </a:r>
            <a:r>
              <a:rPr lang="ru-RU" sz="1600" dirty="0" smtClean="0">
                <a:latin typeface="Times New Roman" pitchFamily="18" charset="0"/>
                <a:cs typeface="Times New Roman" pitchFamily="18" charset="0"/>
              </a:rPr>
              <a:t>.</a:t>
            </a:r>
          </a:p>
          <a:p>
            <a:pPr marL="82296" indent="0">
              <a:buNone/>
            </a:pPr>
            <a:r>
              <a:rPr lang="ru-RU" sz="1600" b="1" u="sng" dirty="0" smtClean="0">
                <a:latin typeface="Times New Roman" pitchFamily="18" charset="0"/>
                <a:cs typeface="Times New Roman" pitchFamily="18" charset="0"/>
              </a:rPr>
              <a:t>Ультрафиолетовое </a:t>
            </a:r>
            <a:r>
              <a:rPr lang="ru-RU" sz="1600" b="1" u="sng" dirty="0">
                <a:latin typeface="Times New Roman" pitchFamily="18" charset="0"/>
                <a:cs typeface="Times New Roman" pitchFamily="18" charset="0"/>
              </a:rPr>
              <a:t>облучение (УФО</a:t>
            </a:r>
            <a:r>
              <a:rPr lang="ru-RU" sz="1600" b="1" u="sng" dirty="0" smtClean="0">
                <a:latin typeface="Times New Roman" pitchFamily="18" charset="0"/>
                <a:cs typeface="Times New Roman" pitchFamily="18" charset="0"/>
              </a:rPr>
              <a:t>)</a:t>
            </a:r>
            <a:endParaRPr lang="ru-RU" sz="1600" b="1" u="sng" dirty="0">
              <a:latin typeface="Times New Roman" pitchFamily="18" charset="0"/>
              <a:cs typeface="Times New Roman" pitchFamily="18" charset="0"/>
            </a:endParaRPr>
          </a:p>
          <a:p>
            <a:pPr marL="82296" indent="0">
              <a:buNone/>
            </a:pPr>
            <a:r>
              <a:rPr lang="ru-RU" sz="1600" dirty="0" smtClean="0">
                <a:latin typeface="Times New Roman" pitchFamily="18" charset="0"/>
                <a:cs typeface="Times New Roman" pitchFamily="18" charset="0"/>
              </a:rPr>
              <a:t>Ультрафиолетовое </a:t>
            </a:r>
            <a:r>
              <a:rPr lang="ru-RU" sz="1600" dirty="0">
                <a:latin typeface="Times New Roman" pitchFamily="18" charset="0"/>
                <a:cs typeface="Times New Roman" pitchFamily="18" charset="0"/>
              </a:rPr>
              <a:t>облучение обладает бактерицидным, противовоспалительным и десенсибилизирующим действием. Для предупреждения распространения инфекции и рассасывания воспалительного инфильтрата ультрафиолетовое облучение применяют в эритемой дозе.</a:t>
            </a:r>
          </a:p>
        </p:txBody>
      </p:sp>
    </p:spTree>
    <p:extLst>
      <p:ext uri="{BB962C8B-B14F-4D97-AF65-F5344CB8AC3E}">
        <p14:creationId xmlns:p14="http://schemas.microsoft.com/office/powerpoint/2010/main" val="202697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Заключение</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lnSpcReduction="10000"/>
          </a:bodyPr>
          <a:lstStyle/>
          <a:p>
            <a:pPr marL="82296" indent="0">
              <a:buNone/>
            </a:pPr>
            <a:r>
              <a:rPr lang="ru-RU" dirty="0">
                <a:latin typeface="Times New Roman" pitchFamily="18" charset="0"/>
                <a:cs typeface="Times New Roman" pitchFamily="18" charset="0"/>
              </a:rPr>
              <a:t>Основная задача физических методов антисептики - наружное дренирование инфицированной раны при помощи тампонов и дренажей, воздействие на рану физическими методами (высушивание, тепловые и световые процедуры). В результате этих мероприятий создаются условия, неблагоприятные для жизнедеятельности </a:t>
            </a:r>
            <a:r>
              <a:rPr lang="ru-RU" dirty="0" smtClean="0">
                <a:latin typeface="Times New Roman" pitchFamily="18" charset="0"/>
                <a:cs typeface="Times New Roman" pitchFamily="18" charset="0"/>
              </a:rPr>
              <a:t>микробов.</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978444">
            <a:off x="7485840" y="5524411"/>
            <a:ext cx="1118172" cy="111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34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Объект 2"/>
          <p:cNvSpPr>
            <a:spLocks noGrp="1"/>
          </p:cNvSpPr>
          <p:nvPr>
            <p:ph idx="1"/>
          </p:nvPr>
        </p:nvSpPr>
        <p:spPr/>
        <p:txBody>
          <a:bodyPr>
            <a:normAutofit fontScale="92500" lnSpcReduction="10000"/>
          </a:bodyPr>
          <a:lstStyle/>
          <a:p>
            <a:pPr marL="539496" indent="-457200">
              <a:buClrTx/>
              <a:buFont typeface="+mj-lt"/>
              <a:buAutoNum type="arabicParenR"/>
            </a:pPr>
            <a:r>
              <a:rPr lang="ru-RU" sz="2400" dirty="0" smtClean="0">
                <a:latin typeface="Times New Roman" pitchFamily="18" charset="0"/>
                <a:cs typeface="Times New Roman" pitchFamily="18" charset="0"/>
                <a:hlinkClick r:id="rId2" action="ppaction://hlinksldjump"/>
              </a:rPr>
              <a:t>Физическая антисептика</a:t>
            </a:r>
          </a:p>
          <a:p>
            <a:pPr marL="539496" indent="-457200">
              <a:buClrTx/>
              <a:buFont typeface="+mj-lt"/>
              <a:buAutoNum type="arabicParenR"/>
            </a:pPr>
            <a:r>
              <a:rPr lang="ru-RU" sz="2400" dirty="0" smtClean="0">
                <a:latin typeface="Times New Roman" pitchFamily="18" charset="0"/>
                <a:cs typeface="Times New Roman" pitchFamily="18" charset="0"/>
                <a:hlinkClick r:id="rId2" action="ppaction://hlinksldjump"/>
              </a:rPr>
              <a:t>Схема</a:t>
            </a:r>
          </a:p>
          <a:p>
            <a:pPr marL="539496" indent="-457200">
              <a:buClrTx/>
              <a:buFont typeface="+mj-lt"/>
              <a:buAutoNum type="arabicParenR"/>
            </a:pPr>
            <a:r>
              <a:rPr lang="ru-RU" sz="2400" dirty="0" smtClean="0">
                <a:latin typeface="Times New Roman" pitchFamily="18" charset="0"/>
                <a:cs typeface="Times New Roman" pitchFamily="18" charset="0"/>
                <a:hlinkClick r:id="rId2" action="ppaction://hlinksldjump"/>
              </a:rPr>
              <a:t>Гигроскопичный перевязочный материал</a:t>
            </a:r>
          </a:p>
          <a:p>
            <a:pPr marL="539496" indent="-457200">
              <a:buClrTx/>
              <a:buFont typeface="+mj-lt"/>
              <a:buAutoNum type="arabicParenR"/>
            </a:pPr>
            <a:r>
              <a:rPr lang="ru-RU" sz="2400" dirty="0" smtClean="0">
                <a:latin typeface="Times New Roman" pitchFamily="18" charset="0"/>
                <a:cs typeface="Times New Roman" pitchFamily="18" charset="0"/>
                <a:hlinkClick r:id="rId2" action="ppaction://hlinksldjump"/>
              </a:rPr>
              <a:t>Гипертонические растворы</a:t>
            </a:r>
          </a:p>
          <a:p>
            <a:pPr marL="539496" indent="-457200">
              <a:buClrTx/>
              <a:buFont typeface="+mj-lt"/>
              <a:buAutoNum type="arabicParenR"/>
            </a:pPr>
            <a:r>
              <a:rPr lang="ru-RU" sz="2400" dirty="0" smtClean="0">
                <a:latin typeface="Times New Roman" pitchFamily="18" charset="0"/>
                <a:cs typeface="Times New Roman" pitchFamily="18" charset="0"/>
                <a:hlinkClick r:id="rId2" action="ppaction://hlinksldjump"/>
              </a:rPr>
              <a:t>Дренирование</a:t>
            </a:r>
          </a:p>
          <a:p>
            <a:pPr marL="539496" indent="-457200">
              <a:buClrTx/>
              <a:buFont typeface="+mj-lt"/>
              <a:buAutoNum type="arabicParenR"/>
            </a:pPr>
            <a:r>
              <a:rPr lang="ru-RU" sz="2400" dirty="0" smtClean="0">
                <a:latin typeface="Times New Roman" pitchFamily="18" charset="0"/>
                <a:cs typeface="Times New Roman" pitchFamily="18" charset="0"/>
                <a:hlinkClick r:id="rId2" action="ppaction://hlinksldjump"/>
              </a:rPr>
              <a:t>Пассивное дренирование</a:t>
            </a:r>
          </a:p>
          <a:p>
            <a:pPr marL="539496" indent="-457200">
              <a:buClrTx/>
              <a:buFont typeface="+mj-lt"/>
              <a:buAutoNum type="arabicParenR"/>
            </a:pPr>
            <a:r>
              <a:rPr lang="ru-RU" sz="2400" dirty="0" smtClean="0">
                <a:latin typeface="Times New Roman" pitchFamily="18" charset="0"/>
                <a:cs typeface="Times New Roman" pitchFamily="18" charset="0"/>
                <a:hlinkClick r:id="rId2" action="ppaction://hlinksldjump"/>
              </a:rPr>
              <a:t>Активное дренирование</a:t>
            </a:r>
          </a:p>
          <a:p>
            <a:pPr marL="539496" indent="-457200">
              <a:buClrTx/>
              <a:buFont typeface="+mj-lt"/>
              <a:buAutoNum type="arabicParenR"/>
            </a:pPr>
            <a:r>
              <a:rPr lang="ru-RU" sz="2400" dirty="0" smtClean="0">
                <a:latin typeface="Times New Roman" pitchFamily="18" charset="0"/>
                <a:cs typeface="Times New Roman" pitchFamily="18" charset="0"/>
                <a:hlinkClick r:id="rId2" action="ppaction://hlinksldjump"/>
              </a:rPr>
              <a:t>Проточно-промывное дренирование</a:t>
            </a:r>
          </a:p>
          <a:p>
            <a:pPr marL="539496" indent="-457200">
              <a:buClrTx/>
              <a:buFont typeface="+mj-lt"/>
              <a:buAutoNum type="arabicParenR"/>
            </a:pPr>
            <a:r>
              <a:rPr lang="ru-RU" sz="2400" dirty="0" smtClean="0">
                <a:latin typeface="Times New Roman" pitchFamily="18" charset="0"/>
                <a:cs typeface="Times New Roman" pitchFamily="18" charset="0"/>
                <a:hlinkClick r:id="rId2" action="ppaction://hlinksldjump"/>
              </a:rPr>
              <a:t>Сорбенты</a:t>
            </a:r>
          </a:p>
          <a:p>
            <a:pPr marL="539496" indent="-457200">
              <a:buClrTx/>
              <a:buFont typeface="+mj-lt"/>
              <a:buAutoNum type="arabicParenR"/>
            </a:pPr>
            <a:r>
              <a:rPr lang="ru-RU" sz="2400" dirty="0">
                <a:latin typeface="Times New Roman" pitchFamily="18" charset="0"/>
                <a:cs typeface="Times New Roman" pitchFamily="18" charset="0"/>
                <a:hlinkClick r:id="rId2" action="ppaction://hlinksldjump"/>
              </a:rPr>
              <a:t>Физические </a:t>
            </a:r>
            <a:r>
              <a:rPr lang="ru-RU" sz="2400" dirty="0" smtClean="0">
                <a:latin typeface="Times New Roman" pitchFamily="18" charset="0"/>
                <a:cs typeface="Times New Roman" pitchFamily="18" charset="0"/>
                <a:hlinkClick r:id="rId2" action="ppaction://hlinksldjump"/>
              </a:rPr>
              <a:t>факторы</a:t>
            </a:r>
          </a:p>
          <a:p>
            <a:pPr marL="539496" indent="-457200">
              <a:buClrTx/>
              <a:buFont typeface="+mj-lt"/>
              <a:buAutoNum type="arabicParenR"/>
            </a:pPr>
            <a:r>
              <a:rPr lang="ru-RU" sz="2400" dirty="0">
                <a:latin typeface="Times New Roman" pitchFamily="18" charset="0"/>
                <a:cs typeface="Times New Roman" pitchFamily="18" charset="0"/>
                <a:hlinkClick r:id="rId2" action="ppaction://hlinksldjump"/>
              </a:rPr>
              <a:t>Технические </a:t>
            </a:r>
            <a:r>
              <a:rPr lang="ru-RU" sz="2400" dirty="0" smtClean="0">
                <a:latin typeface="Times New Roman" pitchFamily="18" charset="0"/>
                <a:cs typeface="Times New Roman" pitchFamily="18" charset="0"/>
                <a:hlinkClick r:id="rId2" action="ppaction://hlinksldjump"/>
              </a:rPr>
              <a:t>средства</a:t>
            </a:r>
            <a:endParaRPr lang="ru-RU" sz="2400" dirty="0" smtClean="0">
              <a:latin typeface="Times New Roman" pitchFamily="18" charset="0"/>
              <a:cs typeface="Times New Roman" pitchFamily="18" charset="0"/>
            </a:endParaRPr>
          </a:p>
          <a:p>
            <a:pPr marL="539496" indent="-457200">
              <a:buClrTx/>
              <a:buFont typeface="+mj-lt"/>
              <a:buAutoNum type="arabicParenR"/>
            </a:pPr>
            <a:r>
              <a:rPr lang="ru-RU" sz="2400" dirty="0">
                <a:latin typeface="Times New Roman" pitchFamily="18" charset="0"/>
                <a:cs typeface="Times New Roman" pitchFamily="18" charset="0"/>
                <a:hlinkClick r:id="rId3" action="ppaction://hlinksldjump"/>
              </a:rPr>
              <a:t>Заключение</a:t>
            </a:r>
            <a:endParaRPr lang="ru-RU" sz="2400" dirty="0" smtClean="0">
              <a:latin typeface="Times New Roman" pitchFamily="18" charset="0"/>
              <a:cs typeface="Times New Roman" pitchFamily="18" charset="0"/>
            </a:endParaRPr>
          </a:p>
          <a:p>
            <a:pPr marL="82296" indent="0">
              <a:buNone/>
            </a:pPr>
            <a:endParaRPr lang="ru-RU" sz="1600" dirty="0" smtClean="0"/>
          </a:p>
          <a:p>
            <a:pPr marL="82296" indent="0">
              <a:buNone/>
            </a:pPr>
            <a:endParaRPr lang="ru-RU" dirty="0" smtClean="0"/>
          </a:p>
          <a:p>
            <a:pPr marL="82296" indent="0">
              <a:buNone/>
            </a:pPr>
            <a:endParaRPr lang="ru-RU" dirty="0" smtClean="0"/>
          </a:p>
          <a:p>
            <a:pPr marL="82296" indent="0">
              <a:buNone/>
            </a:pPr>
            <a:endParaRPr lang="ru-RU" dirty="0"/>
          </a:p>
        </p:txBody>
      </p:sp>
    </p:spTree>
    <p:extLst>
      <p:ext uri="{BB962C8B-B14F-4D97-AF65-F5344CB8AC3E}">
        <p14:creationId xmlns:p14="http://schemas.microsoft.com/office/powerpoint/2010/main" val="3219729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Физическая антисептика</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435608" y="1628800"/>
            <a:ext cx="4288520" cy="4619600"/>
          </a:xfrm>
        </p:spPr>
        <p:txBody>
          <a:bodyPr>
            <a:normAutofit/>
          </a:bodyPr>
          <a:lstStyle/>
          <a:p>
            <a:pPr>
              <a:buClrTx/>
            </a:pPr>
            <a:r>
              <a:rPr lang="ru-RU" sz="2000" dirty="0" smtClean="0">
                <a:latin typeface="Times New Roman" pitchFamily="18" charset="0"/>
                <a:cs typeface="Times New Roman" pitchFamily="18" charset="0"/>
              </a:rPr>
              <a:t>Заключается в применении средств и приёмов, создающихв ране неблагоприятные условия для развития бактерий и уменьшающих всасывание токсинов и продуктов распада.</a:t>
            </a:r>
          </a:p>
          <a:p>
            <a:pPr>
              <a:buClrTx/>
            </a:pPr>
            <a:r>
              <a:rPr lang="ru-RU" sz="2000" dirty="0">
                <a:latin typeface="Times New Roman" pitchFamily="18" charset="0"/>
                <a:cs typeface="Times New Roman" pitchFamily="18" charset="0"/>
              </a:rPr>
              <a:t>Предусматривает применение </a:t>
            </a:r>
            <a:r>
              <a:rPr lang="ru-RU" sz="2000" dirty="0" smtClean="0">
                <a:latin typeface="Times New Roman" pitchFamily="18" charset="0"/>
                <a:cs typeface="Times New Roman" pitchFamily="18" charset="0"/>
              </a:rPr>
              <a:t>высушивающих рану </a:t>
            </a:r>
            <a:r>
              <a:rPr lang="ru-RU" sz="2000" dirty="0">
                <a:latin typeface="Times New Roman" pitchFamily="18" charset="0"/>
                <a:cs typeface="Times New Roman" pitchFamily="18" charset="0"/>
              </a:rPr>
              <a:t>порошков, открытого способа лечения </a:t>
            </a:r>
            <a:r>
              <a:rPr lang="ru-RU" sz="2000" dirty="0" smtClean="0">
                <a:latin typeface="Times New Roman" pitchFamily="18" charset="0"/>
                <a:cs typeface="Times New Roman" pitchFamily="18" charset="0"/>
              </a:rPr>
              <a:t>ран, отсасывающей </a:t>
            </a:r>
            <a:r>
              <a:rPr lang="ru-RU" sz="2000" dirty="0">
                <a:latin typeface="Times New Roman" pitchFamily="18" charset="0"/>
                <a:cs typeface="Times New Roman" pitchFamily="18" charset="0"/>
              </a:rPr>
              <a:t>повязки и повязок </a:t>
            </a:r>
            <a:r>
              <a:rPr lang="ru-RU" sz="2000" dirty="0" smtClean="0">
                <a:latin typeface="Times New Roman" pitchFamily="18" charset="0"/>
                <a:cs typeface="Times New Roman" pitchFamily="18" charset="0"/>
              </a:rPr>
              <a:t>с гипертоническими растворами, которые способствуют </a:t>
            </a:r>
            <a:r>
              <a:rPr lang="ru-RU" sz="2000" dirty="0">
                <a:latin typeface="Times New Roman" pitchFamily="18" charset="0"/>
                <a:cs typeface="Times New Roman" pitchFamily="18" charset="0"/>
              </a:rPr>
              <a:t>оттоку выделений из раны </a:t>
            </a:r>
            <a:r>
              <a:rPr lang="ru-RU" sz="2000" dirty="0" smtClean="0">
                <a:latin typeface="Times New Roman" pitchFamily="18" charset="0"/>
                <a:cs typeface="Times New Roman" pitchFamily="18" charset="0"/>
              </a:rPr>
              <a:t>в повязку </a:t>
            </a:r>
            <a:r>
              <a:rPr lang="ru-RU" sz="2000" dirty="0">
                <a:latin typeface="Times New Roman" pitchFamily="18" charset="0"/>
                <a:cs typeface="Times New Roman" pitchFamily="18" charset="0"/>
              </a:rPr>
              <a:t>или наружу.</a:t>
            </a: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79" t="24212" r="52504" b="11601"/>
          <a:stretch/>
        </p:blipFill>
        <p:spPr bwMode="auto">
          <a:xfrm>
            <a:off x="6156176" y="2132856"/>
            <a:ext cx="2679806" cy="3247670"/>
          </a:xfrm>
          <a:prstGeom prst="rect">
            <a:avLst/>
          </a:prstGeom>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702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43808" y="260648"/>
            <a:ext cx="4104456" cy="864096"/>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Физическая антисептика</a:t>
            </a:r>
            <a:endParaRPr lang="ru-RU" dirty="0">
              <a:solidFill>
                <a:schemeClr val="tx1"/>
              </a:solidFill>
              <a:latin typeface="Times New Roman" pitchFamily="18" charset="0"/>
              <a:cs typeface="Times New Roman" pitchFamily="18" charset="0"/>
            </a:endParaRPr>
          </a:p>
        </p:txBody>
      </p:sp>
      <p:sp>
        <p:nvSpPr>
          <p:cNvPr id="5" name="Загнутый угол 4"/>
          <p:cNvSpPr/>
          <p:nvPr/>
        </p:nvSpPr>
        <p:spPr>
          <a:xfrm>
            <a:off x="1115616" y="1232756"/>
            <a:ext cx="2376264" cy="1368152"/>
          </a:xfrm>
          <a:prstGeom prst="foldedCorner">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Гигроскопичный перевязочный материал</a:t>
            </a:r>
          </a:p>
          <a:p>
            <a:pPr algn="ctr"/>
            <a:r>
              <a:rPr lang="ru-RU" sz="1600" dirty="0" smtClean="0">
                <a:solidFill>
                  <a:schemeClr val="tx1"/>
                </a:solidFill>
                <a:latin typeface="Times New Roman" pitchFamily="18" charset="0"/>
                <a:cs typeface="Times New Roman" pitchFamily="18" charset="0"/>
              </a:rPr>
              <a:t>(вата, марля-тампоны, шарики, салфетки)</a:t>
            </a:r>
            <a:endParaRPr lang="ru-RU" sz="1600" dirty="0">
              <a:solidFill>
                <a:schemeClr val="tx1"/>
              </a:solidFill>
              <a:latin typeface="Times New Roman" pitchFamily="18" charset="0"/>
              <a:cs typeface="Times New Roman" pitchFamily="18" charset="0"/>
            </a:endParaRPr>
          </a:p>
        </p:txBody>
      </p:sp>
      <p:sp>
        <p:nvSpPr>
          <p:cNvPr id="6" name="Загнутый угол 5"/>
          <p:cNvSpPr/>
          <p:nvPr/>
        </p:nvSpPr>
        <p:spPr>
          <a:xfrm>
            <a:off x="1408231" y="3022330"/>
            <a:ext cx="2376264" cy="1368152"/>
          </a:xfrm>
          <a:prstGeom prst="foldedCorner">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Гипертонические ратворы </a:t>
            </a:r>
          </a:p>
          <a:p>
            <a:pPr algn="ctr"/>
            <a:r>
              <a:rPr lang="ru-RU" dirty="0" smtClean="0">
                <a:solidFill>
                  <a:schemeClr val="tx1"/>
                </a:solidFill>
                <a:latin typeface="Times New Roman" pitchFamily="18" charset="0"/>
                <a:cs typeface="Times New Roman" pitchFamily="18" charset="0"/>
              </a:rPr>
              <a:t>(5-10% раствор </a:t>
            </a:r>
            <a:r>
              <a:rPr lang="en-US" dirty="0" err="1" smtClean="0">
                <a:solidFill>
                  <a:schemeClr val="tx1"/>
                </a:solidFill>
                <a:latin typeface="Times New Roman" pitchFamily="18" charset="0"/>
                <a:cs typeface="Times New Roman" pitchFamily="18" charset="0"/>
              </a:rPr>
              <a:t>NaCl</a:t>
            </a:r>
            <a:r>
              <a:rPr lang="en-US"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7" name="Загнутый угол 6"/>
          <p:cNvSpPr/>
          <p:nvPr/>
        </p:nvSpPr>
        <p:spPr>
          <a:xfrm>
            <a:off x="1763688" y="4869160"/>
            <a:ext cx="2376264" cy="1404156"/>
          </a:xfrm>
          <a:prstGeom prst="foldedCorner">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Дренирование</a:t>
            </a:r>
          </a:p>
          <a:p>
            <a:pPr algn="ctr"/>
            <a:r>
              <a:rPr lang="ru-RU" dirty="0" smtClean="0">
                <a:solidFill>
                  <a:schemeClr val="tx1"/>
                </a:solidFill>
                <a:latin typeface="Times New Roman" pitchFamily="18" charset="0"/>
                <a:cs typeface="Times New Roman" pitchFamily="18" charset="0"/>
              </a:rPr>
              <a:t>(пассивное, активное, проточно-промывное)</a:t>
            </a:r>
            <a:endParaRPr lang="ru-RU" dirty="0">
              <a:solidFill>
                <a:schemeClr val="tx1"/>
              </a:solidFill>
              <a:latin typeface="Times New Roman" pitchFamily="18" charset="0"/>
              <a:cs typeface="Times New Roman" pitchFamily="18" charset="0"/>
            </a:endParaRPr>
          </a:p>
        </p:txBody>
      </p:sp>
      <p:sp>
        <p:nvSpPr>
          <p:cNvPr id="9" name="Загнутый угол 8"/>
          <p:cNvSpPr/>
          <p:nvPr/>
        </p:nvSpPr>
        <p:spPr>
          <a:xfrm>
            <a:off x="5868144" y="4853914"/>
            <a:ext cx="2376264" cy="1404156"/>
          </a:xfrm>
          <a:prstGeom prst="foldedCorner">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Сорбенты</a:t>
            </a:r>
          </a:p>
          <a:p>
            <a:pPr algn="ctr"/>
            <a:r>
              <a:rPr lang="ru-RU" dirty="0" smtClean="0">
                <a:solidFill>
                  <a:schemeClr val="tx1"/>
                </a:solidFill>
                <a:latin typeface="Times New Roman" pitchFamily="18" charset="0"/>
                <a:cs typeface="Times New Roman" pitchFamily="18" charset="0"/>
              </a:rPr>
              <a:t>(углеродсодержащие СМУС-1)</a:t>
            </a:r>
            <a:endParaRPr lang="ru-RU" dirty="0">
              <a:solidFill>
                <a:schemeClr val="tx1"/>
              </a:solidFill>
              <a:latin typeface="Times New Roman" pitchFamily="18" charset="0"/>
              <a:cs typeface="Times New Roman" pitchFamily="18" charset="0"/>
            </a:endParaRPr>
          </a:p>
        </p:txBody>
      </p:sp>
      <p:sp>
        <p:nvSpPr>
          <p:cNvPr id="10" name="Загнутый угол 9"/>
          <p:cNvSpPr/>
          <p:nvPr/>
        </p:nvSpPr>
        <p:spPr>
          <a:xfrm>
            <a:off x="6014738" y="2986326"/>
            <a:ext cx="2376264" cy="1404156"/>
          </a:xfrm>
          <a:prstGeom prst="foldedCorner">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Факторы внешней среды</a:t>
            </a:r>
          </a:p>
          <a:p>
            <a:pPr algn="ctr"/>
            <a:r>
              <a:rPr lang="ru-RU" dirty="0" smtClean="0">
                <a:solidFill>
                  <a:schemeClr val="tx1"/>
                </a:solidFill>
                <a:latin typeface="Times New Roman" pitchFamily="18" charset="0"/>
                <a:cs typeface="Times New Roman" pitchFamily="18" charset="0"/>
              </a:rPr>
              <a:t>(промывание, высушивание)</a:t>
            </a:r>
            <a:endParaRPr lang="ru-RU" dirty="0">
              <a:solidFill>
                <a:schemeClr val="tx1"/>
              </a:solidFill>
              <a:latin typeface="Times New Roman" pitchFamily="18" charset="0"/>
              <a:cs typeface="Times New Roman" pitchFamily="18" charset="0"/>
            </a:endParaRPr>
          </a:p>
        </p:txBody>
      </p:sp>
      <p:sp>
        <p:nvSpPr>
          <p:cNvPr id="11" name="Загнутый угол 10"/>
          <p:cNvSpPr/>
          <p:nvPr/>
        </p:nvSpPr>
        <p:spPr>
          <a:xfrm>
            <a:off x="6156176" y="1232756"/>
            <a:ext cx="2376264" cy="1404156"/>
          </a:xfrm>
          <a:prstGeom prst="foldedCorner">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Технические средства </a:t>
            </a:r>
          </a:p>
          <a:p>
            <a:pPr algn="ctr"/>
            <a:r>
              <a:rPr lang="ru-RU" dirty="0" smtClean="0">
                <a:solidFill>
                  <a:schemeClr val="tx1"/>
                </a:solidFill>
                <a:latin typeface="Times New Roman" pitchFamily="18" charset="0"/>
                <a:cs typeface="Times New Roman" pitchFamily="18" charset="0"/>
              </a:rPr>
              <a:t>(ультразвук, УФО, лазер, рентгенотерапия)</a:t>
            </a:r>
            <a:endParaRPr lang="ru-RU" dirty="0">
              <a:solidFill>
                <a:schemeClr val="tx1"/>
              </a:solidFill>
              <a:latin typeface="Times New Roman" pitchFamily="18" charset="0"/>
              <a:cs typeface="Times New Roman" pitchFamily="18" charset="0"/>
            </a:endParaRPr>
          </a:p>
        </p:txBody>
      </p:sp>
      <p:cxnSp>
        <p:nvCxnSpPr>
          <p:cNvPr id="12" name="Прямая со стрелкой 11"/>
          <p:cNvCxnSpPr>
            <a:stCxn id="4" idx="2"/>
            <a:endCxn id="5" idx="3"/>
          </p:cNvCxnSpPr>
          <p:nvPr/>
        </p:nvCxnSpPr>
        <p:spPr>
          <a:xfrm flipH="1">
            <a:off x="3491880" y="1124744"/>
            <a:ext cx="1404156"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2"/>
            <a:endCxn id="6" idx="3"/>
          </p:cNvCxnSpPr>
          <p:nvPr/>
        </p:nvCxnSpPr>
        <p:spPr>
          <a:xfrm flipH="1">
            <a:off x="3784495" y="1124744"/>
            <a:ext cx="1111541" cy="25816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4" idx="2"/>
            <a:endCxn id="7" idx="3"/>
          </p:cNvCxnSpPr>
          <p:nvPr/>
        </p:nvCxnSpPr>
        <p:spPr>
          <a:xfrm flipH="1">
            <a:off x="4139952" y="1124744"/>
            <a:ext cx="756084" cy="44464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4" idx="2"/>
            <a:endCxn id="11" idx="1"/>
          </p:cNvCxnSpPr>
          <p:nvPr/>
        </p:nvCxnSpPr>
        <p:spPr>
          <a:xfrm>
            <a:off x="4896036" y="1124744"/>
            <a:ext cx="1260140" cy="8100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4" idx="2"/>
            <a:endCxn id="10" idx="1"/>
          </p:cNvCxnSpPr>
          <p:nvPr/>
        </p:nvCxnSpPr>
        <p:spPr>
          <a:xfrm>
            <a:off x="4896036" y="1124744"/>
            <a:ext cx="1118702" cy="25636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endCxn id="9" idx="1"/>
          </p:cNvCxnSpPr>
          <p:nvPr/>
        </p:nvCxnSpPr>
        <p:spPr>
          <a:xfrm>
            <a:off x="4891960" y="1124744"/>
            <a:ext cx="976184" cy="4431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340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latin typeface="Times New Roman" pitchFamily="18" charset="0"/>
                <a:cs typeface="Times New Roman" pitchFamily="18" charset="0"/>
              </a:rPr>
              <a:t>Гигроскопичный перевязочный материал</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1403648" y="1447800"/>
            <a:ext cx="7272808" cy="3133328"/>
          </a:xfrm>
        </p:spPr>
        <p:txBody>
          <a:bodyPr>
            <a:normAutofit fontScale="62500" lnSpcReduction="20000"/>
          </a:bodyPr>
          <a:lstStyle/>
          <a:p>
            <a:pPr marL="82296" indent="0">
              <a:buNone/>
            </a:pPr>
            <a:r>
              <a:rPr lang="ru-RU" dirty="0">
                <a:latin typeface="Times New Roman" pitchFamily="18" charset="0"/>
                <a:cs typeface="Times New Roman" pitchFamily="18" charset="0"/>
              </a:rPr>
              <a:t>Для лечения инфицированных ран издавна используются различные перевязочные средства. Повязки применяются для защиты раны от окружающей среды и местного применения лекарственных препаратов, в тоже время используемый перевязочный материал сам по себе обладает лечебным действием. Благодаря его гигроскопичности из раны удаляется кровь, экссудат, гной, что способствует устранению питательной среды для микроорганизмов. В качестве перевязочного материала используют хлопчатобумажные, вискозные, синтетические ткани, полотна, ленты, волокнистые структуры, нити, другие покрытия. Из них изготавливают перевязочные средства (марлю, вату, бинты </a:t>
            </a:r>
            <a:r>
              <a:rPr lang="ru-RU" dirty="0" smtClean="0">
                <a:latin typeface="Times New Roman" pitchFamily="18" charset="0"/>
                <a:cs typeface="Times New Roman" pitchFamily="18" charset="0"/>
              </a:rPr>
              <a:t>и </a:t>
            </a:r>
            <a:r>
              <a:rPr lang="ru-RU" dirty="0">
                <a:latin typeface="Times New Roman" pitchFamily="18" charset="0"/>
                <a:cs typeface="Times New Roman" pitchFamily="18" charset="0"/>
              </a:rPr>
              <a:t>т. </a:t>
            </a:r>
            <a:r>
              <a:rPr lang="ru-RU" dirty="0" smtClean="0">
                <a:latin typeface="Times New Roman" pitchFamily="18" charset="0"/>
                <a:cs typeface="Times New Roman" pitchFamily="18" charset="0"/>
              </a:rPr>
              <a:t>д.)</a:t>
            </a:r>
            <a:endParaRPr lang="ru-RU"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581" y="4581128"/>
            <a:ext cx="3283065" cy="2058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581128"/>
            <a:ext cx="3484757" cy="2051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20331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latin typeface="Times New Roman" pitchFamily="18" charset="0"/>
                <a:cs typeface="Times New Roman" pitchFamily="18" charset="0"/>
              </a:rPr>
              <a:t>Гипертонические растворы</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1403648" y="1412776"/>
            <a:ext cx="4104456" cy="5256584"/>
          </a:xfrm>
        </p:spPr>
        <p:txBody>
          <a:bodyPr>
            <a:normAutofit fontScale="92500"/>
          </a:bodyPr>
          <a:lstStyle/>
          <a:p>
            <a:pPr marL="82296" indent="0">
              <a:buNone/>
            </a:pPr>
            <a:r>
              <a:rPr lang="ru-RU" sz="2400" dirty="0">
                <a:latin typeface="Times New Roman" pitchFamily="18" charset="0"/>
                <a:cs typeface="Times New Roman" pitchFamily="18" charset="0"/>
              </a:rPr>
              <a:t>Для усиления гигроскопических свойств марлевые салфетки и тампоны смачивают гипертоническими растворами. Наиболее часто используют 10 % раствор NaCI (официнальный гипертонический раствор). Осмотическое давление гипертонического раствора выше, чем в плазме крови. Благодаря разнице осмотического давления отток жидкости осуществляется более активно.</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418" y="2708920"/>
            <a:ext cx="3726582" cy="257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526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latin typeface="Times New Roman" pitchFamily="18" charset="0"/>
                <a:cs typeface="Times New Roman" pitchFamily="18" charset="0"/>
              </a:rPr>
              <a:t>Дренирование</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82296" indent="0">
              <a:buNone/>
            </a:pPr>
            <a:r>
              <a:rPr lang="ru-RU" sz="2400" dirty="0">
                <a:latin typeface="Times New Roman" pitchFamily="18" charset="0"/>
                <a:cs typeface="Times New Roman" pitchFamily="18" charset="0"/>
              </a:rPr>
              <a:t>Эффективным методом борьбы с раневой инфекцией является дренирование ран и полостей. Дренажи обеспечивают отведение экссудата из внутренних естественных и патологических полостей в окружающую среду, уменьшая всасывание из очага бактериальных токсинов, продуктов распада тканей. </a:t>
            </a:r>
            <a:endParaRPr lang="ru-RU" sz="2400" dirty="0" smtClean="0">
              <a:latin typeface="Times New Roman" pitchFamily="18" charset="0"/>
              <a:cs typeface="Times New Roman" pitchFamily="18" charset="0"/>
            </a:endParaRPr>
          </a:p>
          <a:p>
            <a:pPr marL="82296" indent="0">
              <a:buNone/>
            </a:pPr>
            <a:r>
              <a:rPr lang="ru-RU" sz="2400" dirty="0">
                <a:latin typeface="Times New Roman" pitchFamily="18" charset="0"/>
                <a:cs typeface="Times New Roman" pitchFamily="18" charset="0"/>
              </a:rPr>
              <a:t>Выделяют три вида дренирования:</a:t>
            </a:r>
          </a:p>
          <a:p>
            <a:pPr marL="82296" indent="0">
              <a:buNone/>
            </a:pPr>
            <a:r>
              <a:rPr lang="ru-RU" sz="2400" dirty="0" smtClean="0">
                <a:latin typeface="Times New Roman" pitchFamily="18" charset="0"/>
                <a:cs typeface="Times New Roman" pitchFamily="18" charset="0"/>
              </a:rPr>
              <a:t>1</a:t>
            </a:r>
            <a:r>
              <a:rPr lang="ru-RU" sz="2400" dirty="0">
                <a:latin typeface="Times New Roman" pitchFamily="18" charset="0"/>
                <a:cs typeface="Times New Roman" pitchFamily="18" charset="0"/>
              </a:rPr>
              <a:t>. пассивное дренирование</a:t>
            </a:r>
          </a:p>
          <a:p>
            <a:pPr marL="82296" indent="0">
              <a:buNone/>
            </a:pPr>
            <a:r>
              <a:rPr lang="ru-RU" sz="2400" dirty="0" smtClean="0">
                <a:latin typeface="Times New Roman" pitchFamily="18" charset="0"/>
                <a:cs typeface="Times New Roman" pitchFamily="18" charset="0"/>
              </a:rPr>
              <a:t>2</a:t>
            </a:r>
            <a:r>
              <a:rPr lang="ru-RU" sz="2400" dirty="0">
                <a:latin typeface="Times New Roman" pitchFamily="18" charset="0"/>
                <a:cs typeface="Times New Roman" pitchFamily="18" charset="0"/>
              </a:rPr>
              <a:t>. активное дренирование</a:t>
            </a:r>
          </a:p>
          <a:p>
            <a:pPr marL="82296" indent="0">
              <a:buNone/>
            </a:pPr>
            <a:r>
              <a:rPr lang="ru-RU" sz="2400" dirty="0" smtClean="0">
                <a:latin typeface="Times New Roman" pitchFamily="18" charset="0"/>
                <a:cs typeface="Times New Roman" pitchFamily="18" charset="0"/>
              </a:rPr>
              <a:t>3</a:t>
            </a:r>
            <a:r>
              <a:rPr lang="ru-RU" sz="2400" dirty="0">
                <a:latin typeface="Times New Roman" pitchFamily="18" charset="0"/>
                <a:cs typeface="Times New Roman" pitchFamily="18" charset="0"/>
              </a:rPr>
              <a:t>. проточно-промывное дренирование</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7" y="4293096"/>
            <a:ext cx="2046249" cy="20920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208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Times New Roman" pitchFamily="18" charset="0"/>
                <a:cs typeface="Times New Roman" pitchFamily="18" charset="0"/>
              </a:rPr>
              <a:t>Пассивное дренирование</a:t>
            </a:r>
          </a:p>
        </p:txBody>
      </p:sp>
      <p:sp>
        <p:nvSpPr>
          <p:cNvPr id="3" name="Объект 2"/>
          <p:cNvSpPr>
            <a:spLocks noGrp="1"/>
          </p:cNvSpPr>
          <p:nvPr>
            <p:ph idx="1"/>
          </p:nvPr>
        </p:nvSpPr>
        <p:spPr>
          <a:xfrm>
            <a:off x="1331640" y="1412776"/>
            <a:ext cx="7314016" cy="3217168"/>
          </a:xfrm>
        </p:spPr>
        <p:txBody>
          <a:bodyPr>
            <a:normAutofit fontScale="70000" lnSpcReduction="20000"/>
          </a:bodyPr>
          <a:lstStyle/>
          <a:p>
            <a:pPr marL="82296" indent="0">
              <a:buNone/>
            </a:pPr>
            <a:r>
              <a:rPr lang="ru-RU" sz="2600" dirty="0">
                <a:latin typeface="Times New Roman" pitchFamily="18" charset="0"/>
                <a:cs typeface="Times New Roman" pitchFamily="18" charset="0"/>
              </a:rPr>
              <a:t>При пассивном дренировании в качестве дренажей используются резиновые полоски, силиконовые и полихлорвиниловые трубки. Дренаж подводят к самой нижней точке полости и через рану или отдельный разрез выводят наружу. Если используют трубку, то на боковых поверхностях делают несколько отверстий. Наружный конец оставляют в повязке (резиновые полоски) или опускают во флакон с антисептиком, можно применять специальные герметичные полиэтиленовые пакеты. Принимающие емкости следует располагать ниже уровня тела. Дренажи, введенные в полости, следует фиксировать кожными швами, такая мера позволяет избежать миграции дренажа как наружу, так и внутрь. Для эффективного функционирования дренажей необходимо следить за ними. Просвет трубки может перекрыться некротическими тканями, соответственно прекратится отток экссудата</a:t>
            </a:r>
            <a:r>
              <a:rPr lang="ru-RU" dirty="0"/>
              <a:t>.</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32" t="24752" r="10664" b="4776"/>
          <a:stretch/>
        </p:blipFill>
        <p:spPr bwMode="auto">
          <a:xfrm>
            <a:off x="1793742" y="4509120"/>
            <a:ext cx="2855343" cy="21479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4" t="25381" r="11704" b="8147"/>
          <a:stretch/>
        </p:blipFill>
        <p:spPr bwMode="auto">
          <a:xfrm>
            <a:off x="5285894" y="4509120"/>
            <a:ext cx="3059946" cy="2082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017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Times New Roman" pitchFamily="18" charset="0"/>
                <a:cs typeface="Times New Roman" pitchFamily="18" charset="0"/>
              </a:rPr>
              <a:t>Активное дренирование</a:t>
            </a:r>
          </a:p>
        </p:txBody>
      </p:sp>
      <p:sp>
        <p:nvSpPr>
          <p:cNvPr id="3" name="Объект 2"/>
          <p:cNvSpPr>
            <a:spLocks noGrp="1"/>
          </p:cNvSpPr>
          <p:nvPr>
            <p:ph idx="1"/>
          </p:nvPr>
        </p:nvSpPr>
        <p:spPr>
          <a:xfrm>
            <a:off x="1331640" y="1342937"/>
            <a:ext cx="5256584" cy="5326423"/>
          </a:xfrm>
        </p:spPr>
        <p:txBody>
          <a:bodyPr>
            <a:noAutofit/>
          </a:bodyPr>
          <a:lstStyle/>
          <a:p>
            <a:pPr marL="82296" indent="0">
              <a:buNone/>
            </a:pPr>
            <a:r>
              <a:rPr lang="ru-RU" sz="1800" dirty="0">
                <a:latin typeface="Times New Roman" pitchFamily="18" charset="0"/>
                <a:cs typeface="Times New Roman" pitchFamily="18" charset="0"/>
              </a:rPr>
              <a:t>Активное дренирование подразумевает приложение внешней силы, обеспечивающей отток раневого отделяемого. Функционирование дренажей этого вида основано на создании разницы давления в ране и снаружи. В настоящее время применяется много моделей активных дренажей, но принцип их работы один и тот же. На наружном конце дренажа создается отрицательное давление, благодаря отсасывающему эффекту из раны удаляется экссудат. Активное дренирование применяется, если дренируется герметичная полость (зашитая рана, полость абсцесса, грудная полость, полость суставов). Нельзя этот вид дренирование применять при вмешательствах на брюшной полости, так как сальник или кишечник может быть присосан к отверстиям дренажной трубки. В лучшем случае он перестанет функционировать, но может развиться некроз стенки кишки.</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9705" y="1412776"/>
            <a:ext cx="2381847" cy="2664296"/>
          </a:xfrm>
          <a:prstGeom prst="rect">
            <a:avLst/>
          </a:prstGeom>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020" y="4293096"/>
            <a:ext cx="2291532" cy="234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675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Другая 2">
      <a:dk1>
        <a:sysClr val="windowText" lastClr="000000"/>
      </a:dk1>
      <a:lt1>
        <a:sysClr val="window" lastClr="FFFFFF"/>
      </a:lt1>
      <a:dk2>
        <a:srgbClr val="4F271C"/>
      </a:dk2>
      <a:lt2>
        <a:srgbClr val="E7DEC9"/>
      </a:lt2>
      <a:accent1>
        <a:srgbClr val="3891A7"/>
      </a:accent1>
      <a:accent2>
        <a:srgbClr val="FEB80A"/>
      </a:accent2>
      <a:accent3>
        <a:srgbClr val="4F271C"/>
      </a:accent3>
      <a:accent4>
        <a:srgbClr val="84AA33"/>
      </a:accent4>
      <a:accent5>
        <a:srgbClr val="964305"/>
      </a:accent5>
      <a:accent6>
        <a:srgbClr val="475A8D"/>
      </a:accent6>
      <a:hlink>
        <a:srgbClr val="4F271C"/>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153</TotalTime>
  <Words>1180</Words>
  <Application>Microsoft Office PowerPoint</Application>
  <PresentationFormat>Экран (4:3)</PresentationFormat>
  <Paragraphs>75</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Corbel</vt:lpstr>
      <vt:lpstr>Gill Sans MT</vt:lpstr>
      <vt:lpstr>Times New Roman</vt:lpstr>
      <vt:lpstr>Verdana</vt:lpstr>
      <vt:lpstr>Wingdings 2</vt:lpstr>
      <vt:lpstr>Солнцестояние</vt:lpstr>
      <vt:lpstr>Физические методы антисептики</vt:lpstr>
      <vt:lpstr>Содержание</vt:lpstr>
      <vt:lpstr>Физическая антисептика</vt:lpstr>
      <vt:lpstr>Презентация PowerPoint</vt:lpstr>
      <vt:lpstr>Гигроскопичный перевязочный материал</vt:lpstr>
      <vt:lpstr>Гипертонические растворы</vt:lpstr>
      <vt:lpstr>Дренирование</vt:lpstr>
      <vt:lpstr>Пассивное дренирование</vt:lpstr>
      <vt:lpstr>Активное дренирование</vt:lpstr>
      <vt:lpstr>Проточно-промывное дренирование</vt:lpstr>
      <vt:lpstr>Сорбенты</vt:lpstr>
      <vt:lpstr>Физические факторы</vt:lpstr>
      <vt:lpstr>Промывание гнойной полости пульсирующей струей</vt:lpstr>
      <vt:lpstr>Технические средства</vt:lpstr>
      <vt:lpstr>Технические средства</vt:lpstr>
      <vt:lpstr>Технические средства</vt:lpstr>
      <vt:lpstr>Заключение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Физические методы антисептики</dc:title>
  <dc:creator>User</dc:creator>
  <cp:lastModifiedBy>RePack by Diakov</cp:lastModifiedBy>
  <cp:revision>16</cp:revision>
  <dcterms:created xsi:type="dcterms:W3CDTF">2021-04-23T09:16:41Z</dcterms:created>
  <dcterms:modified xsi:type="dcterms:W3CDTF">2022-10-19T00:23:48Z</dcterms:modified>
</cp:coreProperties>
</file>