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6" r:id="rId8"/>
    <p:sldId id="268" r:id="rId9"/>
    <p:sldId id="269" r:id="rId10"/>
    <p:sldId id="271" r:id="rId11"/>
    <p:sldId id="273" r:id="rId12"/>
    <p:sldId id="275" r:id="rId13"/>
    <p:sldId id="277" r:id="rId14"/>
    <p:sldId id="279" r:id="rId15"/>
    <p:sldId id="281" r:id="rId16"/>
    <p:sldId id="283" r:id="rId17"/>
    <p:sldId id="285" r:id="rId18"/>
    <p:sldId id="287" r:id="rId19"/>
    <p:sldId id="298" r:id="rId20"/>
    <p:sldId id="299" r:id="rId21"/>
    <p:sldId id="300" r:id="rId22"/>
    <p:sldId id="289" r:id="rId23"/>
    <p:sldId id="291" r:id="rId24"/>
    <p:sldId id="292" r:id="rId25"/>
    <p:sldId id="293" r:id="rId26"/>
    <p:sldId id="294" r:id="rId27"/>
    <p:sldId id="295" r:id="rId28"/>
    <p:sldId id="296" r:id="rId29"/>
    <p:sldId id="297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81962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81963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5CECB7-F13E-4729-8C0A-7125ADD4FA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17109F-BAA9-430D-882F-77A4796AA8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65FDBA-04E6-403D-8070-F97CEC562F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F629B7-9312-4E96-92F7-AD60375549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B8EA6-B2EF-436D-870F-7C5251F7DD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05D22-7109-41F3-A31E-3C04B5C2FF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462B8-3903-4271-BCA7-4F7434D7E3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BCF47-8D97-4BDF-A7CB-795F17AED8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2D2E4-FA75-48C6-B525-35F42BB182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B4B01-3CD3-4D79-9364-703499B631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77123-3B14-4EA4-9D59-0E2C69F4AE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2B7832-EC1B-4A91-A008-1C34ACB619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841CFA-4321-4F6D-AD52-A8AFC61023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80899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00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01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02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03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04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05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06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07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08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09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10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11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12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13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14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15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16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17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18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19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20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21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22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23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24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25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26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27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28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29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30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31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32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33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0934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80936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80937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80938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8093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80940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0941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0942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D2D505B-872D-4F54-B0E8-6A049F7C3B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2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6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7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>
              <a:defRPr/>
            </a:pPr>
            <a:r>
              <a:rPr lang="ru-RU" sz="5400"/>
              <a:t>Личность и болезнь.</a:t>
            </a:r>
            <a:br>
              <a:rPr lang="ru-RU" sz="5400"/>
            </a:br>
            <a:r>
              <a:rPr lang="ru-RU" sz="5400"/>
              <a:t>Психология больного человека.</a:t>
            </a:r>
            <a:br>
              <a:rPr lang="ru-RU" sz="5400"/>
            </a:br>
            <a:r>
              <a:rPr lang="ru-RU" sz="5400"/>
              <a:t>Общение с пациентом.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36220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200"/>
              <a:t>Современный комплексный подход к лечению пациента должен сочетать 3 основных вида терапевтического воздействия: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782888"/>
            <a:ext cx="8229600" cy="3348037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/>
              <a:t>Биологическое</a:t>
            </a:r>
          </a:p>
          <a:p>
            <a:pPr eaLnBrk="1" hangingPunct="1">
              <a:defRPr/>
            </a:pPr>
            <a:r>
              <a:rPr lang="ru-RU" sz="4000"/>
              <a:t>Психологическое</a:t>
            </a:r>
          </a:p>
          <a:p>
            <a:pPr eaLnBrk="1" hangingPunct="1">
              <a:defRPr/>
            </a:pPr>
            <a:r>
              <a:rPr lang="ru-RU" sz="4000"/>
              <a:t>Социальное</a:t>
            </a:r>
            <a:r>
              <a:rPr lang="ru-RU"/>
              <a:t> 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7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/>
      <p:bldP spid="10752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/>
              <a:t>Психологические типы врачей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400"/>
              <a:t>Сопереживающий, недирективный</a:t>
            </a:r>
          </a:p>
          <a:p>
            <a:pPr eaLnBrk="1" hangingPunct="1">
              <a:defRPr/>
            </a:pPr>
            <a:r>
              <a:rPr lang="ru-RU" sz="4400"/>
              <a:t>Сопереживающий, директивный</a:t>
            </a:r>
          </a:p>
          <a:p>
            <a:pPr eaLnBrk="1" hangingPunct="1">
              <a:defRPr/>
            </a:pPr>
            <a:r>
              <a:rPr lang="ru-RU" sz="4400"/>
              <a:t>Эмоционально-нейтральный, директивный</a:t>
            </a:r>
          </a:p>
          <a:p>
            <a:pPr eaLnBrk="1" hangingPunct="1">
              <a:defRPr/>
            </a:pPr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0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05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0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0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/>
      <p:bldP spid="11059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>Типы медицинских сестер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/>
              <a:t>Сестра-рутинер</a:t>
            </a:r>
          </a:p>
          <a:p>
            <a:pPr eaLnBrk="1" hangingPunct="1">
              <a:defRPr/>
            </a:pPr>
            <a:r>
              <a:rPr lang="ru-RU" sz="3600"/>
              <a:t>Тип сестры, «играющей заученную роль»</a:t>
            </a:r>
          </a:p>
          <a:p>
            <a:pPr eaLnBrk="1" hangingPunct="1">
              <a:defRPr/>
            </a:pPr>
            <a:r>
              <a:rPr lang="ru-RU" sz="3600"/>
              <a:t>Тип «нервной» сестры</a:t>
            </a:r>
          </a:p>
          <a:p>
            <a:pPr eaLnBrk="1" hangingPunct="1">
              <a:defRPr/>
            </a:pPr>
            <a:r>
              <a:rPr lang="ru-RU" sz="3600"/>
              <a:t>Сестра с сильным, мужским характером</a:t>
            </a:r>
          </a:p>
          <a:p>
            <a:pPr eaLnBrk="1" hangingPunct="1">
              <a:defRPr/>
            </a:pPr>
            <a:r>
              <a:rPr lang="ru-RU" sz="3600"/>
              <a:t>Материнский тип</a:t>
            </a:r>
          </a:p>
          <a:p>
            <a:pPr eaLnBrk="1" hangingPunct="1">
              <a:defRPr/>
            </a:pPr>
            <a:r>
              <a:rPr lang="ru-RU" sz="3600"/>
              <a:t>Сестра-специалист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3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36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36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36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3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36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6" grpId="0"/>
      <p:bldP spid="11366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>Образ идеального пациента: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54355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/>
              <a:t>Отсутствие медицинских знаний</a:t>
            </a:r>
          </a:p>
          <a:p>
            <a:pPr eaLnBrk="1" hangingPunct="1">
              <a:defRPr/>
            </a:pPr>
            <a:r>
              <a:rPr lang="ru-RU" sz="4000"/>
              <a:t>Вера в силы и умения врача</a:t>
            </a:r>
          </a:p>
          <a:p>
            <a:pPr eaLnBrk="1" hangingPunct="1">
              <a:defRPr/>
            </a:pPr>
            <a:r>
              <a:rPr lang="ru-RU" sz="4000"/>
              <a:t>Готовность выполнять назначения</a:t>
            </a:r>
          </a:p>
          <a:p>
            <a:pPr eaLnBrk="1" hangingPunct="1">
              <a:defRPr/>
            </a:pPr>
            <a:r>
              <a:rPr lang="ru-RU" sz="4000"/>
              <a:t>Умение кратко и четко излагать проблему</a:t>
            </a:r>
          </a:p>
          <a:p>
            <a:pPr eaLnBrk="1" hangingPunct="1">
              <a:defRPr/>
            </a:pPr>
            <a:r>
              <a:rPr lang="ru-RU" sz="4000"/>
              <a:t>Отсутствие ипохондрии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6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67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67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67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67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8" grpId="0"/>
      <p:bldP spid="11673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08050"/>
          </a:xfrm>
        </p:spPr>
        <p:txBody>
          <a:bodyPr/>
          <a:lstStyle/>
          <a:p>
            <a:pPr algn="l" eaLnBrk="1" hangingPunct="1">
              <a:defRPr/>
            </a:pPr>
            <a:r>
              <a:rPr lang="ru-RU" sz="3200"/>
              <a:t>Особенности личности пациентов</a:t>
            </a:r>
            <a:r>
              <a:rPr lang="ru-RU" sz="4000"/>
              <a:t>: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836613"/>
            <a:ext cx="4038600" cy="52895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/>
              <a:t>Экстраверты</a:t>
            </a:r>
          </a:p>
          <a:p>
            <a:pPr eaLnBrk="1" hangingPunct="1">
              <a:defRPr/>
            </a:pPr>
            <a:r>
              <a:rPr lang="ru-RU" sz="2400" b="1"/>
              <a:t>Обращены во внешний мир</a:t>
            </a:r>
          </a:p>
          <a:p>
            <a:pPr eaLnBrk="1" hangingPunct="1">
              <a:defRPr/>
            </a:pPr>
            <a:r>
              <a:rPr lang="ru-RU" sz="2400" b="1"/>
              <a:t>Широкий круг интересов</a:t>
            </a:r>
          </a:p>
          <a:p>
            <a:pPr eaLnBrk="1" hangingPunct="1">
              <a:defRPr/>
            </a:pPr>
            <a:r>
              <a:rPr lang="ru-RU" sz="2400" b="1"/>
              <a:t>В своих проблемах винят внешние обстоятельства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/>
              <a:t> Общение с ними начинают с формирования эмоционального контакта, а затем переходят к информационному</a:t>
            </a:r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908050"/>
            <a:ext cx="4038600" cy="521811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/>
              <a:t>Интроверты</a:t>
            </a:r>
          </a:p>
          <a:p>
            <a:pPr eaLnBrk="1" hangingPunct="1">
              <a:defRPr/>
            </a:pPr>
            <a:r>
              <a:rPr lang="ru-RU" sz="2400" b="1"/>
              <a:t>Обращены во внутренний мир</a:t>
            </a:r>
          </a:p>
          <a:p>
            <a:pPr eaLnBrk="1" hangingPunct="1">
              <a:defRPr/>
            </a:pPr>
            <a:r>
              <a:rPr lang="ru-RU" sz="2400" b="1"/>
              <a:t>Замкнуты, хуже адаптируются</a:t>
            </a:r>
          </a:p>
          <a:p>
            <a:pPr eaLnBrk="1" hangingPunct="1">
              <a:defRPr/>
            </a:pPr>
            <a:r>
              <a:rPr lang="ru-RU" sz="2400" b="1"/>
              <a:t>Ответственность за здоровье берут на себя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400" b="1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400" b="1"/>
              <a:t>Необходимо разбирать любой вопрос, иначе у них формируется тревога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9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19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98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98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98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9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9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9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9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9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98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98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98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198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98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98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19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19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198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98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198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198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10" grpId="0"/>
      <p:bldP spid="119811" grpId="0" build="p"/>
      <p:bldP spid="11981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ru-RU" sz="3200"/>
              <a:t>Установление отношений имеет 3 этапа: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800"/>
              <a:t>Начальный этап. Происходит ориентация, знакомство пациента и медперсонала. Больной вынужден адаптироваться к условиям больницы. Со стороны медперсонала существует опасность прежних впечатлений и проецирования.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/>
              <a:t>Развернутый этап. Процесс лечения и выздоровления зависит от сформированности контакта медперсонала и пациента.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800"/>
              <a:t>Конечный этап. Возникают трудности при выписке.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8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22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22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2" grpId="0"/>
      <p:bldP spid="12288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7875"/>
          </a:xfrm>
        </p:spPr>
        <p:txBody>
          <a:bodyPr/>
          <a:lstStyle/>
          <a:p>
            <a:pPr eaLnBrk="1" hangingPunct="1">
              <a:defRPr/>
            </a:pPr>
            <a:r>
              <a:rPr lang="ru-RU"/>
              <a:t>Техники общения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/>
              <a:t>Неэффективные</a:t>
            </a:r>
          </a:p>
          <a:p>
            <a:pPr eaLnBrk="1" hangingPunct="1">
              <a:defRPr/>
            </a:pPr>
            <a:r>
              <a:rPr lang="ru-RU"/>
              <a:t>Приказы, команды</a:t>
            </a:r>
          </a:p>
          <a:p>
            <a:pPr eaLnBrk="1" hangingPunct="1">
              <a:defRPr/>
            </a:pPr>
            <a:r>
              <a:rPr lang="ru-RU"/>
              <a:t>Угрозы </a:t>
            </a:r>
          </a:p>
          <a:p>
            <a:pPr eaLnBrk="1" hangingPunct="1">
              <a:defRPr/>
            </a:pPr>
            <a:r>
              <a:rPr lang="ru-RU"/>
              <a:t>Нравоучения </a:t>
            </a:r>
          </a:p>
          <a:p>
            <a:pPr eaLnBrk="1" hangingPunct="1">
              <a:defRPr/>
            </a:pPr>
            <a:r>
              <a:rPr lang="ru-RU"/>
              <a:t>Выговоры, обвинения</a:t>
            </a:r>
          </a:p>
          <a:p>
            <a:pPr eaLnBrk="1" hangingPunct="1">
              <a:defRPr/>
            </a:pPr>
            <a:r>
              <a:rPr lang="ru-RU"/>
              <a:t>Высмеивание </a:t>
            </a:r>
          </a:p>
          <a:p>
            <a:pPr eaLnBrk="1" hangingPunct="1">
              <a:defRPr/>
            </a:pPr>
            <a:r>
              <a:rPr lang="ru-RU"/>
              <a:t>Догадки, интерпретации</a:t>
            </a:r>
          </a:p>
          <a:p>
            <a:pPr eaLnBrk="1" hangingPunct="1">
              <a:defRPr/>
            </a:pPr>
            <a:r>
              <a:rPr lang="ru-RU"/>
              <a:t>Выспрашивание</a:t>
            </a:r>
          </a:p>
          <a:p>
            <a:pPr eaLnBrk="1" hangingPunct="1">
              <a:defRPr/>
            </a:pPr>
            <a:r>
              <a:rPr lang="ru-RU"/>
              <a:t>Отшучивание </a:t>
            </a:r>
          </a:p>
        </p:txBody>
      </p:sp>
      <p:sp>
        <p:nvSpPr>
          <p:cNvPr id="1259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125538"/>
            <a:ext cx="4038600" cy="5000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/>
              <a:t>Эффективные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/>
          </a:p>
          <a:p>
            <a:pPr eaLnBrk="1" hangingPunct="1">
              <a:defRPr/>
            </a:pPr>
            <a:r>
              <a:rPr lang="ru-RU"/>
              <a:t>Я-сообщение</a:t>
            </a:r>
          </a:p>
          <a:p>
            <a:pPr eaLnBrk="1" hangingPunct="1">
              <a:defRPr/>
            </a:pPr>
            <a:r>
              <a:rPr lang="ru-RU"/>
              <a:t>Техника трех «да»</a:t>
            </a:r>
          </a:p>
          <a:p>
            <a:pPr eaLnBrk="1" hangingPunct="1">
              <a:defRPr/>
            </a:pPr>
            <a:r>
              <a:rPr lang="ru-RU"/>
              <a:t>Перефразирование</a:t>
            </a:r>
          </a:p>
          <a:p>
            <a:pPr eaLnBrk="1" hangingPunct="1">
              <a:defRPr/>
            </a:pPr>
            <a:r>
              <a:rPr lang="ru-RU"/>
              <a:t>Активное и пассивное слушание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4" grpId="0"/>
      <p:bldP spid="125955" grpId="0" build="p"/>
      <p:bldP spid="12595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>Методы убеждения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256212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/>
              <a:t>Метод выбора</a:t>
            </a:r>
          </a:p>
          <a:p>
            <a:pPr eaLnBrk="1" hangingPunct="1">
              <a:defRPr/>
            </a:pPr>
            <a:r>
              <a:rPr lang="ru-RU" sz="4000"/>
              <a:t>Метод вызова</a:t>
            </a:r>
          </a:p>
          <a:p>
            <a:pPr eaLnBrk="1" hangingPunct="1">
              <a:defRPr/>
            </a:pPr>
            <a:r>
              <a:rPr lang="ru-RU" sz="4000"/>
              <a:t>Метод авторитета</a:t>
            </a:r>
          </a:p>
          <a:p>
            <a:pPr eaLnBrk="1" hangingPunct="1">
              <a:defRPr/>
            </a:pPr>
            <a:r>
              <a:rPr lang="ru-RU" sz="4000"/>
              <a:t>Проекция </a:t>
            </a:r>
          </a:p>
          <a:p>
            <a:pPr eaLnBrk="1" hangingPunct="1">
              <a:defRPr/>
            </a:pPr>
            <a:r>
              <a:rPr lang="ru-RU" sz="4000"/>
              <a:t>Метод дефицита</a:t>
            </a:r>
          </a:p>
          <a:p>
            <a:pPr eaLnBrk="1" hangingPunct="1">
              <a:defRPr/>
            </a:pPr>
            <a:r>
              <a:rPr lang="ru-RU" sz="4000"/>
              <a:t>Сократовский диалог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26" grpId="0"/>
      <p:bldP spid="12902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>Правила критики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>Начинать критику всегда нужно с положительных моментов</a:t>
            </a:r>
          </a:p>
          <a:p>
            <a:pPr eaLnBrk="1" hangingPunct="1">
              <a:defRPr/>
            </a:pPr>
            <a:r>
              <a:rPr lang="ru-RU"/>
              <a:t>Все замечания желательно высказывать в форме предложений</a:t>
            </a:r>
          </a:p>
          <a:p>
            <a:pPr eaLnBrk="1" hangingPunct="1">
              <a:defRPr/>
            </a:pPr>
            <a:r>
              <a:rPr lang="ru-RU"/>
              <a:t>Правило «светской ноты»</a:t>
            </a:r>
          </a:p>
          <a:p>
            <a:pPr eaLnBrk="1" hangingPunct="1">
              <a:defRPr/>
            </a:pPr>
            <a:r>
              <a:rPr lang="ru-RU"/>
              <a:t>Хвалить человека надо прилюдно, а критиковать с глазу на глаз</a:t>
            </a: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32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2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2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2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2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2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098" grpId="0"/>
      <p:bldP spid="13209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>Конфликты в общении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F"/>
              <a:defRPr/>
            </a:pPr>
            <a:endParaRPr lang="ru-RU"/>
          </a:p>
          <a:p>
            <a:pPr eaLnBrk="1" hangingPunct="1">
              <a:buFont typeface="Wingdings" pitchFamily="2" charset="2"/>
              <a:buChar char="F"/>
              <a:defRPr/>
            </a:pPr>
            <a:r>
              <a:rPr lang="ru-RU" sz="4000"/>
              <a:t>Внутриличностные</a:t>
            </a:r>
          </a:p>
          <a:p>
            <a:pPr eaLnBrk="1" hangingPunct="1">
              <a:buFont typeface="Wingdings" pitchFamily="2" charset="2"/>
              <a:buChar char="F"/>
              <a:defRPr/>
            </a:pPr>
            <a:r>
              <a:rPr lang="ru-RU" sz="4000"/>
              <a:t>Межличностные</a:t>
            </a:r>
          </a:p>
          <a:p>
            <a:pPr eaLnBrk="1" hangingPunct="1">
              <a:buFont typeface="Wingdings" pitchFamily="2" charset="2"/>
              <a:buChar char="F"/>
              <a:defRPr/>
            </a:pPr>
            <a:r>
              <a:rPr lang="ru-RU" sz="4000"/>
              <a:t>Межгрупповые</a:t>
            </a:r>
          </a:p>
          <a:p>
            <a:pPr eaLnBrk="1" hangingPunct="1">
              <a:buFont typeface="Wingdings" pitchFamily="2" charset="2"/>
              <a:buChar char="F"/>
              <a:defRPr/>
            </a:pPr>
            <a:r>
              <a:rPr lang="ru-RU" sz="4000"/>
              <a:t>Между личностью и группой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/>
      <p:bldP spid="14745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>Внутренняя картина болезни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>Болевая сторона болезни</a:t>
            </a:r>
          </a:p>
          <a:p>
            <a:pPr eaLnBrk="1" hangingPunct="1">
              <a:defRPr/>
            </a:pPr>
            <a:r>
              <a:rPr lang="ru-RU"/>
              <a:t>Эмоциональная сторона болезни</a:t>
            </a:r>
          </a:p>
          <a:p>
            <a:pPr eaLnBrk="1" hangingPunct="1">
              <a:defRPr/>
            </a:pPr>
            <a:r>
              <a:rPr lang="ru-RU"/>
              <a:t>Интеллектуальная сторона болезни (рационально-информационный уровень)</a:t>
            </a:r>
          </a:p>
          <a:p>
            <a:pPr eaLnBrk="1" hangingPunct="1">
              <a:defRPr/>
            </a:pPr>
            <a:r>
              <a:rPr lang="ru-RU"/>
              <a:t>Волевая сторона болезни (мотивационный уровень)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>Стадии конфликта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z="2800"/>
              <a:t>Латентная стадия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z="2800"/>
              <a:t>Конфликтная ситуация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z="2800"/>
              <a:t>Инцидент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z="2800"/>
              <a:t>Открытое противостояние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z="2800"/>
              <a:t>Втягивание в конфликт все большего числа сторон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z="2800"/>
              <a:t>Стычки, столкновения, разрыв отношений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z="2800"/>
              <a:t>Переговоры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 sz="2800"/>
              <a:t>Разрешение конфликта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6" grpId="0"/>
      <p:bldP spid="149507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/>
              <a:t>Тактики поведения в конфликте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5387"/>
          </a:xfrm>
        </p:spPr>
        <p:txBody>
          <a:bodyPr/>
          <a:lstStyle/>
          <a:p>
            <a:pPr eaLnBrk="1" hangingPunct="1">
              <a:buFont typeface="Wingdings" pitchFamily="2" charset="2"/>
              <a:buChar char="Æ"/>
              <a:defRPr/>
            </a:pPr>
            <a:endParaRPr lang="ru-RU"/>
          </a:p>
          <a:p>
            <a:pPr eaLnBrk="1" hangingPunct="1">
              <a:buFont typeface="Wingdings" pitchFamily="2" charset="2"/>
              <a:buChar char="Æ"/>
              <a:defRPr/>
            </a:pPr>
            <a:r>
              <a:rPr lang="ru-RU" sz="4000"/>
              <a:t>Соперничество</a:t>
            </a:r>
          </a:p>
          <a:p>
            <a:pPr eaLnBrk="1" hangingPunct="1">
              <a:buFont typeface="Wingdings" pitchFamily="2" charset="2"/>
              <a:buChar char="Æ"/>
              <a:defRPr/>
            </a:pPr>
            <a:r>
              <a:rPr lang="ru-RU" sz="4000"/>
              <a:t>Компромисс</a:t>
            </a:r>
          </a:p>
          <a:p>
            <a:pPr eaLnBrk="1" hangingPunct="1">
              <a:buFont typeface="Wingdings" pitchFamily="2" charset="2"/>
              <a:buChar char="Æ"/>
              <a:defRPr/>
            </a:pPr>
            <a:r>
              <a:rPr lang="ru-RU" sz="4000"/>
              <a:t>Избегание</a:t>
            </a:r>
          </a:p>
          <a:p>
            <a:pPr eaLnBrk="1" hangingPunct="1">
              <a:buFont typeface="Wingdings" pitchFamily="2" charset="2"/>
              <a:buChar char="Æ"/>
              <a:defRPr/>
            </a:pPr>
            <a:r>
              <a:rPr lang="ru-RU" sz="4000"/>
              <a:t>Приспособление</a:t>
            </a:r>
          </a:p>
          <a:p>
            <a:pPr eaLnBrk="1" hangingPunct="1">
              <a:buFont typeface="Wingdings" pitchFamily="2" charset="2"/>
              <a:buChar char="Æ"/>
              <a:defRPr/>
            </a:pPr>
            <a:r>
              <a:rPr lang="ru-RU" sz="4000"/>
              <a:t>Сотрудничество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0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0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0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0" grpId="0"/>
      <p:bldP spid="15053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/>
              <a:t>Подготовка больных к исследованиям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1847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/>
              <a:t>Основная тревога пациентов обычно связана</a:t>
            </a:r>
          </a:p>
          <a:p>
            <a:pPr eaLnBrk="1" hangingPunct="1">
              <a:defRPr/>
            </a:pPr>
            <a:r>
              <a:rPr lang="ru-RU"/>
              <a:t>С неизвестностью</a:t>
            </a:r>
          </a:p>
          <a:p>
            <a:pPr eaLnBrk="1" hangingPunct="1">
              <a:defRPr/>
            </a:pPr>
            <a:r>
              <a:rPr lang="ru-RU"/>
              <a:t>С методами обезболивания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/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3600"/>
              <a:t>Следует помнить, что тревога может проявляться и соматически (тошнота, рвота, тахикардия, покраснение кожи)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0" grpId="0"/>
      <p:bldP spid="13517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77875"/>
          </a:xfrm>
        </p:spPr>
        <p:txBody>
          <a:bodyPr/>
          <a:lstStyle/>
          <a:p>
            <a:pPr eaLnBrk="1" hangingPunct="1">
              <a:defRPr/>
            </a:pPr>
            <a:r>
              <a:rPr lang="ru-RU"/>
              <a:t>Раздача лекарств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/>
              <a:t>Эффект плацебо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/>
              <a:t>Несистематическая раздача лекарств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/>
              <a:t>Отказ принимать лекарства: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/>
              <a:t>Неблагоприятные отношения с врачом, недоверие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/>
              <a:t>Страх побочных и вредных воздействий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/>
              <a:t>Отрицание заболевания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/>
              <a:t>Легкомысленное отношение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/>
              <a:t>Психические отклонения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2" grpId="0"/>
      <p:bldP spid="13824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922337"/>
          </a:xfrm>
        </p:spPr>
        <p:txBody>
          <a:bodyPr/>
          <a:lstStyle/>
          <a:p>
            <a:pPr algn="l" eaLnBrk="1" hangingPunct="1">
              <a:defRPr/>
            </a:pPr>
            <a:r>
              <a:rPr lang="ru-RU"/>
              <a:t>Психология термометрии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29188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/>
              <a:t>Высокая температура</a:t>
            </a:r>
          </a:p>
          <a:p>
            <a:pPr eaLnBrk="1" hangingPunct="1">
              <a:defRPr/>
            </a:pPr>
            <a:r>
              <a:rPr lang="ru-RU" sz="2800"/>
              <a:t>Низкая температура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/>
              <a:t>На показатели температуры оказывает влияние и психологическое состояние пациента.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/>
              <a:t>Измерение температуры проводится в определенное время в том порядке, в каком больные размещены в палате.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/>
              <a:t>Тревожным пациентам температура измеряется в первую очередь.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2800"/>
              <a:t>Проблема симуляции температуры.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/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9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9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9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9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9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39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9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9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9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6" grpId="0"/>
      <p:bldP spid="13926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>Посещения родственников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ru-RU"/>
              <a:t>Пациенты, которых чересчур мало или совсем не навещают.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/>
              <a:t>Разъяснительная работа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/>
              <a:t>Особое внимание в часы посещений</a:t>
            </a:r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/>
              <a:t>Посещения медсестрой</a:t>
            </a:r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/>
              <a:t>2. Пациенты, которых слишком часто навещают.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/>
              <a:t>Разъяснительная работа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/>
              <a:t>Ограничения времени и количества посещений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ru-RU"/>
              <a:t>Санкции за нарушение общего режима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0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0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0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0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0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0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0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0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0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0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40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0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0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0" grpId="0"/>
      <p:bldP spid="140291" grpId="0" build="p"/>
      <p:bldP spid="140292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/>
              <a:t>Психологическая работа с болью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4933950"/>
          </a:xfrm>
        </p:spPr>
        <p:txBody>
          <a:bodyPr/>
          <a:lstStyle/>
          <a:p>
            <a:pPr eaLnBrk="1" hangingPunct="1">
              <a:defRPr/>
            </a:pPr>
            <a:r>
              <a:rPr lang="ru-RU"/>
              <a:t>Боль имеет сигнальное значение</a:t>
            </a:r>
          </a:p>
          <a:p>
            <a:pPr eaLnBrk="1" hangingPunct="1">
              <a:defRPr/>
            </a:pPr>
            <a:r>
              <a:rPr lang="ru-RU"/>
              <a:t>Боль может иметь психогенный характер</a:t>
            </a:r>
          </a:p>
          <a:p>
            <a:pPr eaLnBrk="1" hangingPunct="1">
              <a:defRPr/>
            </a:pPr>
            <a:r>
              <a:rPr lang="ru-RU"/>
              <a:t>Умение понять – самый первый и самый трудный шаг</a:t>
            </a:r>
          </a:p>
          <a:p>
            <a:pPr eaLnBrk="1" hangingPunct="1">
              <a:defRPr/>
            </a:pPr>
            <a:r>
              <a:rPr lang="ru-RU"/>
              <a:t>Разъяснение того, что в некоторых случаях боль неизбежна, научить терпеть несильную боль</a:t>
            </a:r>
          </a:p>
          <a:p>
            <a:pPr eaLnBrk="1" hangingPunct="1">
              <a:defRPr/>
            </a:pPr>
            <a:r>
              <a:rPr lang="ru-RU"/>
              <a:t>Не злоупотреблять анальгетиками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1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1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4" grpId="0"/>
      <p:bldP spid="141315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/>
              <a:t>Немедикаментозные способы обезболивания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>Массаж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/>
              <a:t>Помогает облегчить боль, уснуть, снять напряжение, вносит разнообразие в привычный распорядок дня</a:t>
            </a:r>
          </a:p>
          <a:p>
            <a:pPr eaLnBrk="1" hangingPunct="1">
              <a:defRPr/>
            </a:pPr>
            <a:r>
              <a:rPr lang="ru-RU"/>
              <a:t>Дыхательные упражнения (отвлекающая методика)</a:t>
            </a:r>
          </a:p>
          <a:p>
            <a:pPr eaLnBrk="1" hangingPunct="1">
              <a:defRPr/>
            </a:pPr>
            <a:r>
              <a:rPr lang="ru-RU"/>
              <a:t>Метод описания картин</a:t>
            </a:r>
          </a:p>
          <a:p>
            <a:pPr eaLnBrk="1" hangingPunct="1">
              <a:defRPr/>
            </a:pPr>
            <a:r>
              <a:rPr lang="ru-RU"/>
              <a:t>Хобби, увлечения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2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2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4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8" grpId="0"/>
      <p:bldP spid="14233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107112"/>
          </a:xfrm>
        </p:spPr>
        <p:txBody>
          <a:bodyPr/>
          <a:lstStyle/>
          <a:p>
            <a:pPr eaLnBrk="1" hangingPunct="1">
              <a:defRPr/>
            </a:pPr>
            <a:r>
              <a:rPr lang="ru-RU"/>
              <a:t>Желание – это тысяча возможностей, </a:t>
            </a:r>
            <a:br>
              <a:rPr lang="ru-RU"/>
            </a:br>
            <a:br>
              <a:rPr lang="ru-RU"/>
            </a:br>
            <a:r>
              <a:rPr lang="ru-RU"/>
              <a:t>а нежелание – это тысяча оправданий.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1433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14336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143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030912"/>
          </a:xfrm>
        </p:spPr>
        <p:txBody>
          <a:bodyPr/>
          <a:lstStyle/>
          <a:p>
            <a:pPr eaLnBrk="1" hangingPunct="1">
              <a:defRPr/>
            </a:pPr>
            <a:r>
              <a:rPr lang="ru-RU" sz="5400" b="1"/>
              <a:t>Благодарю за внимание!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44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38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/>
              <a:t>Типы личностной реакции на заболевание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>Содружественная реакция</a:t>
            </a:r>
          </a:p>
          <a:p>
            <a:pPr eaLnBrk="1" hangingPunct="1">
              <a:defRPr/>
            </a:pPr>
            <a:r>
              <a:rPr lang="ru-RU"/>
              <a:t>Спокойная реакция</a:t>
            </a:r>
          </a:p>
          <a:p>
            <a:pPr eaLnBrk="1" hangingPunct="1">
              <a:defRPr/>
            </a:pPr>
            <a:r>
              <a:rPr lang="ru-RU"/>
              <a:t>Неосознаваемая реакция</a:t>
            </a:r>
          </a:p>
          <a:p>
            <a:pPr eaLnBrk="1" hangingPunct="1">
              <a:defRPr/>
            </a:pPr>
            <a:r>
              <a:rPr lang="ru-RU"/>
              <a:t>Следовая реакция</a:t>
            </a:r>
          </a:p>
          <a:p>
            <a:pPr eaLnBrk="1" hangingPunct="1">
              <a:defRPr/>
            </a:pPr>
            <a:r>
              <a:rPr lang="ru-RU"/>
              <a:t>Негативная реакция</a:t>
            </a:r>
          </a:p>
          <a:p>
            <a:pPr eaLnBrk="1" hangingPunct="1">
              <a:defRPr/>
            </a:pPr>
            <a:r>
              <a:rPr lang="ru-RU"/>
              <a:t>Паническая реакция</a:t>
            </a:r>
          </a:p>
          <a:p>
            <a:pPr eaLnBrk="1" hangingPunct="1">
              <a:defRPr/>
            </a:pPr>
            <a:r>
              <a:rPr lang="ru-RU"/>
              <a:t>Разрушительная реакция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68" decel="1000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68" decel="100000"/>
                                        <p:tgtEl>
                                          <p:spTgt spid="8294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68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68" fill="hold"/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68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  <p:bldP spid="829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>Тип отношения к болезни</a:t>
            </a:r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196975"/>
            <a:ext cx="4427538" cy="5256213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Char char="v"/>
              <a:defRPr/>
            </a:pPr>
            <a:endParaRPr lang="ru-RU" sz="3200"/>
          </a:p>
          <a:p>
            <a:pPr marL="533400" indent="-533400" eaLnBrk="1" hangingPunct="1">
              <a:buFont typeface="Wingdings" pitchFamily="2" charset="2"/>
              <a:buChar char="v"/>
              <a:defRPr/>
            </a:pPr>
            <a:r>
              <a:rPr lang="ru-RU" sz="3200"/>
              <a:t>Гармоничный</a:t>
            </a:r>
          </a:p>
          <a:p>
            <a:pPr marL="533400" indent="-533400" eaLnBrk="1" hangingPunct="1">
              <a:buFont typeface="Wingdings" pitchFamily="2" charset="2"/>
              <a:buChar char="v"/>
              <a:defRPr/>
            </a:pPr>
            <a:r>
              <a:rPr lang="ru-RU" sz="3200"/>
              <a:t>Эргопатический</a:t>
            </a:r>
          </a:p>
          <a:p>
            <a:pPr marL="533400" indent="-533400" eaLnBrk="1" hangingPunct="1">
              <a:buFont typeface="Wingdings" pitchFamily="2" charset="2"/>
              <a:buChar char="v"/>
              <a:defRPr/>
            </a:pPr>
            <a:r>
              <a:rPr lang="ru-RU" sz="3200"/>
              <a:t>Анозогнозический</a:t>
            </a:r>
          </a:p>
          <a:p>
            <a:pPr marL="533400" indent="-533400" eaLnBrk="1" hangingPunct="1">
              <a:buFont typeface="Wingdings" pitchFamily="2" charset="2"/>
              <a:buChar char="v"/>
              <a:defRPr/>
            </a:pPr>
            <a:r>
              <a:rPr lang="ru-RU" sz="3200"/>
              <a:t>Тревожный</a:t>
            </a:r>
          </a:p>
          <a:p>
            <a:pPr marL="533400" indent="-533400" eaLnBrk="1" hangingPunct="1">
              <a:buFont typeface="Wingdings" pitchFamily="2" charset="2"/>
              <a:buChar char="v"/>
              <a:defRPr/>
            </a:pPr>
            <a:r>
              <a:rPr lang="ru-RU" sz="3200"/>
              <a:t>Ипохондрический</a:t>
            </a:r>
          </a:p>
          <a:p>
            <a:pPr marL="533400" indent="-533400" eaLnBrk="1" hangingPunct="1">
              <a:buFont typeface="Wingdings" pitchFamily="2" charset="2"/>
              <a:buChar char="v"/>
              <a:defRPr/>
            </a:pPr>
            <a:r>
              <a:rPr lang="ru-RU" sz="3200"/>
              <a:t>Неврастенический</a:t>
            </a:r>
          </a:p>
          <a:p>
            <a:pPr marL="533400" indent="-533400" eaLnBrk="1" hangingPunct="1">
              <a:buFont typeface="Wingdings" pitchFamily="2" charset="2"/>
              <a:buChar char="v"/>
              <a:defRPr/>
            </a:pPr>
            <a:endParaRPr lang="ru-RU" sz="3200"/>
          </a:p>
        </p:txBody>
      </p:sp>
      <p:sp>
        <p:nvSpPr>
          <p:cNvPr id="8499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196975"/>
            <a:ext cx="4038600" cy="5327650"/>
          </a:xfrm>
        </p:spPr>
        <p:txBody>
          <a:bodyPr/>
          <a:lstStyle/>
          <a:p>
            <a:pPr eaLnBrk="1" hangingPunct="1">
              <a:buFont typeface="Wingdings" pitchFamily="2" charset="2"/>
              <a:buChar char="v"/>
              <a:defRPr/>
            </a:pPr>
            <a:endParaRPr lang="ru-RU"/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z="3200"/>
              <a:t>Меланхолический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z="3200"/>
              <a:t>Апатический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z="3200"/>
              <a:t>Сенситивный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z="3200"/>
              <a:t>Эгоцентрический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z="3200"/>
              <a:t>Паранойяльный</a:t>
            </a:r>
          </a:p>
          <a:p>
            <a:pPr eaLnBrk="1" hangingPunct="1">
              <a:buFont typeface="Wingdings" pitchFamily="2" charset="2"/>
              <a:buChar char="v"/>
              <a:defRPr/>
            </a:pPr>
            <a:r>
              <a:rPr lang="ru-RU" sz="3200"/>
              <a:t>Дисфорический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49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49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849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49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49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49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849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49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49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49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849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49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49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49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849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49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49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49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849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49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49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49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849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49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49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49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849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49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849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49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898" decel="100000" fill="hold"/>
                                        <p:tgtEl>
                                          <p:spTgt spid="849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49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849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849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898" decel="100000" fill="hold"/>
                                        <p:tgtEl>
                                          <p:spTgt spid="849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49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849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49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898" decel="100000" fill="hold"/>
                                        <p:tgtEl>
                                          <p:spTgt spid="849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49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849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849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898" decel="100000" fill="hold"/>
                                        <p:tgtEl>
                                          <p:spTgt spid="849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49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849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849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898" decel="100000" fill="hold"/>
                                        <p:tgtEl>
                                          <p:spTgt spid="849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849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/>
      <p:bldP spid="84997" grpId="0" build="p"/>
      <p:bldP spid="8499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7813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/>
              <a:t>Переживание болезни во времени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472112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endParaRPr lang="ru-RU"/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ru-RU" sz="3600"/>
              <a:t>Предмедицинская фаза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ru-RU" sz="3600"/>
              <a:t>Фаза ломки жизненного стереотипа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ru-RU" sz="3600"/>
              <a:t>Фаза адаптации к болезни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ru-RU" sz="3600"/>
              <a:t>Фаза капитуляции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ru-RU" sz="3600"/>
              <a:t>Фаза формирования компенсаторных механизмов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7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70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70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2" grpId="0"/>
      <p:bldP spid="8704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/>
              <a:t>Тип психического реагирования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z="2800"/>
          </a:p>
          <a:p>
            <a:pPr eaLnBrk="1" hangingPunct="1">
              <a:buFont typeface="Wingdings" pitchFamily="2" charset="2"/>
              <a:buNone/>
              <a:defRPr/>
            </a:pPr>
            <a:endParaRPr lang="ru-RU" sz="2800"/>
          </a:p>
        </p:txBody>
      </p:sp>
      <p:graphicFrame>
        <p:nvGraphicFramePr>
          <p:cNvPr id="88108" name="Group 44"/>
          <p:cNvGraphicFramePr>
            <a:graphicFrameLocks noGrp="1"/>
          </p:cNvGraphicFramePr>
          <p:nvPr>
            <p:ph sz="half" idx="2"/>
          </p:nvPr>
        </p:nvGraphicFramePr>
        <p:xfrm>
          <a:off x="250825" y="1600200"/>
          <a:ext cx="8713788" cy="4530726"/>
        </p:xfrm>
        <a:graphic>
          <a:graphicData uri="http://schemas.openxmlformats.org/drawingml/2006/table">
            <a:tbl>
              <a:tblPr/>
              <a:tblGrid>
                <a:gridCol w="3003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5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051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65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ПОЛ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ВОЗРАСТ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ПРОФЕССИЯ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65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ТЕМПЕРАМЕНТ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ХАРАКТЕР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ЛИЧНОСТЬ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8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/>
      <p:bldP spid="8806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959475"/>
          </a:xfrm>
        </p:spPr>
        <p:txBody>
          <a:bodyPr/>
          <a:lstStyle/>
          <a:p>
            <a:pPr eaLnBrk="1" hangingPunct="1">
              <a:defRPr/>
            </a:pPr>
            <a:r>
              <a:rPr lang="ru-RU" b="1"/>
              <a:t>Если ты не можешь вылечить, </a:t>
            </a:r>
            <a:br>
              <a:rPr lang="ru-RU" b="1"/>
            </a:br>
            <a:r>
              <a:rPr lang="ru-RU" b="1"/>
              <a:t>то хотя бы облегчи страдания больного,</a:t>
            </a:r>
            <a:br>
              <a:rPr lang="ru-RU" b="1"/>
            </a:br>
            <a:r>
              <a:rPr lang="ru-RU" b="1"/>
              <a:t>Если не можешь облегчить,</a:t>
            </a:r>
            <a:br>
              <a:rPr lang="ru-RU" b="1"/>
            </a:br>
            <a:r>
              <a:rPr lang="ru-RU" b="1"/>
              <a:t>раздели их…</a:t>
            </a:r>
            <a:br>
              <a:rPr lang="ru-RU" b="1"/>
            </a:br>
            <a:endParaRPr lang="ru-RU" b="1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/>
              <a:t>Хирургическая патология</a:t>
            </a:r>
          </a:p>
        </p:txBody>
      </p:sp>
      <p:graphicFrame>
        <p:nvGraphicFramePr>
          <p:cNvPr id="100405" name="Group 53"/>
          <p:cNvGraphicFramePr>
            <a:graphicFrameLocks noGrp="1"/>
          </p:cNvGraphicFramePr>
          <p:nvPr>
            <p:ph idx="1"/>
          </p:nvPr>
        </p:nvGraphicFramePr>
        <p:xfrm>
          <a:off x="457200" y="1268413"/>
          <a:ext cx="8578850" cy="5329238"/>
        </p:xfrm>
        <a:graphic>
          <a:graphicData uri="http://schemas.openxmlformats.org/drawingml/2006/table">
            <a:tbl>
              <a:tblPr/>
              <a:tblGrid>
                <a:gridCol w="21097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0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88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32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Психическое состояние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Предоперационный период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Постоперационный период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Психический преморбид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4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Низкая тревога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Отрицание послеоперационного дискомфорта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Агрессивность, болезненное раздражение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Сверхконтроль,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чувствительные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 стимуляции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Умеренная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тревога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Учет объективных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характеристик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опасности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Малая вероятность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психических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расстройств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Ответственные,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зрелые личности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0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Высокая тревога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Постоянное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эмоциональное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напряжение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Неуверенность,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апатия,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ипохондрия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Невротики,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тревожные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пациенты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/>
              <a:t>Дефекты тела и органов чувств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¯"/>
              <a:defRPr/>
            </a:pPr>
            <a:endParaRPr lang="ru-RU"/>
          </a:p>
          <a:p>
            <a:pPr eaLnBrk="1" hangingPunct="1">
              <a:buFont typeface="Wingdings" pitchFamily="2" charset="2"/>
              <a:buChar char="¯"/>
              <a:defRPr/>
            </a:pPr>
            <a:r>
              <a:rPr lang="ru-RU"/>
              <a:t>Косметические дефекты</a:t>
            </a:r>
          </a:p>
          <a:p>
            <a:pPr eaLnBrk="1" hangingPunct="1">
              <a:buFont typeface="Wingdings" pitchFamily="2" charset="2"/>
              <a:buChar char="¯"/>
              <a:defRPr/>
            </a:pPr>
            <a:r>
              <a:rPr lang="ru-RU"/>
              <a:t>Заикание</a:t>
            </a:r>
          </a:p>
          <a:p>
            <a:pPr eaLnBrk="1" hangingPunct="1">
              <a:buFont typeface="Wingdings" pitchFamily="2" charset="2"/>
              <a:buChar char="¯"/>
              <a:defRPr/>
            </a:pPr>
            <a:r>
              <a:rPr lang="ru-RU"/>
              <a:t>Особенности слепых и глухих людей</a:t>
            </a:r>
          </a:p>
          <a:p>
            <a:pPr eaLnBrk="1" hangingPunct="1">
              <a:buFont typeface="Wingdings" pitchFamily="2" charset="2"/>
              <a:buChar char="¯"/>
              <a:defRPr/>
            </a:pPr>
            <a:r>
              <a:rPr lang="ru-RU"/>
              <a:t>«Калечащие операции»</a:t>
            </a:r>
          </a:p>
          <a:p>
            <a:pPr eaLnBrk="1" hangingPunct="1">
              <a:buFont typeface="Wingdings" pitchFamily="2" charset="2"/>
              <a:buChar char="¯"/>
              <a:defRPr/>
            </a:pPr>
            <a:r>
              <a:rPr lang="ru-RU"/>
              <a:t>«Психический дефект»</a:t>
            </a: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2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2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24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24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  <p:bldP spid="102403" grpId="0" build="p"/>
    </p:bldLst>
  </p:timing>
</p:sld>
</file>

<file path=ppt/theme/theme1.xml><?xml version="1.0" encoding="utf-8"?>
<a:theme xmlns:a="http://schemas.openxmlformats.org/drawingml/2006/main" name="Лучи">
  <a:themeElements>
    <a:clrScheme name="Лучи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Луч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Лучи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154</TotalTime>
  <Words>710</Words>
  <Application>Microsoft Office PowerPoint</Application>
  <PresentationFormat>Экран (4:3)</PresentationFormat>
  <Paragraphs>229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2" baseType="lpstr">
      <vt:lpstr>Arial</vt:lpstr>
      <vt:lpstr>Wingdings</vt:lpstr>
      <vt:lpstr>Лучи</vt:lpstr>
      <vt:lpstr>Личность и болезнь. Психология больного человека. Общение с пациентом.</vt:lpstr>
      <vt:lpstr>Внутренняя картина болезни</vt:lpstr>
      <vt:lpstr>Типы личностной реакции на заболевание</vt:lpstr>
      <vt:lpstr>Тип отношения к болезни</vt:lpstr>
      <vt:lpstr>Переживание болезни во времени</vt:lpstr>
      <vt:lpstr>Тип психического реагирования</vt:lpstr>
      <vt:lpstr>Если ты не можешь вылечить,  то хотя бы облегчи страдания больного, Если не можешь облегчить, раздели их… </vt:lpstr>
      <vt:lpstr>Хирургическая патология</vt:lpstr>
      <vt:lpstr>Дефекты тела и органов чувств</vt:lpstr>
      <vt:lpstr>Современный комплексный подход к лечению пациента должен сочетать 3 основных вида терапевтического воздействия:</vt:lpstr>
      <vt:lpstr>Психологические типы врачей</vt:lpstr>
      <vt:lpstr>Типы медицинских сестер</vt:lpstr>
      <vt:lpstr>Образ идеального пациента:</vt:lpstr>
      <vt:lpstr>Особенности личности пациентов:</vt:lpstr>
      <vt:lpstr>Установление отношений имеет 3 этапа:</vt:lpstr>
      <vt:lpstr>Техники общения</vt:lpstr>
      <vt:lpstr>Методы убеждения</vt:lpstr>
      <vt:lpstr>Правила критики</vt:lpstr>
      <vt:lpstr>Конфликты в общении</vt:lpstr>
      <vt:lpstr>Стадии конфликта</vt:lpstr>
      <vt:lpstr>Тактики поведения в конфликте</vt:lpstr>
      <vt:lpstr>Подготовка больных к исследованиям</vt:lpstr>
      <vt:lpstr>Раздача лекарств</vt:lpstr>
      <vt:lpstr>Психология термометрии</vt:lpstr>
      <vt:lpstr>Посещения родственников</vt:lpstr>
      <vt:lpstr>Психологическая работа с болью</vt:lpstr>
      <vt:lpstr>Немедикаментозные способы обезболивания</vt:lpstr>
      <vt:lpstr>Желание – это тысяча возможностей,   а нежелание – это тысяча оправданий.</vt:lpstr>
      <vt:lpstr>Благодарю за внимание!</vt:lpstr>
    </vt:vector>
  </TitlesOfParts>
  <Company>дом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Личность и болезнь. Психология больного человека. Общение с пациентом.</dc:title>
  <dc:creator>iRu</dc:creator>
  <cp:lastModifiedBy>User</cp:lastModifiedBy>
  <cp:revision>10</cp:revision>
  <dcterms:created xsi:type="dcterms:W3CDTF">2009-02-15T18:01:54Z</dcterms:created>
  <dcterms:modified xsi:type="dcterms:W3CDTF">2022-10-21T01:48:22Z</dcterms:modified>
</cp:coreProperties>
</file>