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C4F0F39-C7BE-4D39-AB32-68723E25580F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431712-C3F4-4C02-81C9-D8E84929A8E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0F39-C7BE-4D39-AB32-68723E25580F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712-C3F4-4C02-81C9-D8E84929A8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0F39-C7BE-4D39-AB32-68723E25580F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F431712-C3F4-4C02-81C9-D8E84929A8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0F39-C7BE-4D39-AB32-68723E25580F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712-C3F4-4C02-81C9-D8E84929A8E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C4F0F39-C7BE-4D39-AB32-68723E25580F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F431712-C3F4-4C02-81C9-D8E84929A8E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0F39-C7BE-4D39-AB32-68723E25580F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712-C3F4-4C02-81C9-D8E84929A8E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0F39-C7BE-4D39-AB32-68723E25580F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712-C3F4-4C02-81C9-D8E84929A8E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0F39-C7BE-4D39-AB32-68723E25580F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712-C3F4-4C02-81C9-D8E84929A8E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0F39-C7BE-4D39-AB32-68723E25580F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712-C3F4-4C02-81C9-D8E84929A8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0F39-C7BE-4D39-AB32-68723E25580F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F431712-C3F4-4C02-81C9-D8E84929A8E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F0F39-C7BE-4D39-AB32-68723E25580F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31712-C3F4-4C02-81C9-D8E84929A8E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EC4F0F39-C7BE-4D39-AB32-68723E25580F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DF431712-C3F4-4C02-81C9-D8E84929A8E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Практическое занятие № 3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Осуществление манипуляций и процедур сестринского ухода за реанимационными больными</a:t>
            </a:r>
          </a:p>
        </p:txBody>
      </p:sp>
    </p:spTree>
    <p:extLst>
      <p:ext uri="{BB962C8B-B14F-4D97-AF65-F5344CB8AC3E}">
        <p14:creationId xmlns:p14="http://schemas.microsoft.com/office/powerpoint/2010/main" val="4092739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1) Убрать полотенце. Разместить пациента в удобном положении.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2) Собрать принадлежности по уходу и доставить в специальную комнату для дальнейшей обработки.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3) Снять перчатки, поместить их в контейнер для дезинфекции.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4) Обработать руки гигиеническим способом, осушить.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5) Уточнить у пациента его самочувствие.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6) Сделать соответствующую запись о выполненной процедуре в медицинской документации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Завершение процедуры</a:t>
            </a:r>
          </a:p>
        </p:txBody>
      </p:sp>
    </p:spTree>
    <p:extLst>
      <p:ext uri="{BB962C8B-B14F-4D97-AF65-F5344CB8AC3E}">
        <p14:creationId xmlns:p14="http://schemas.microsoft.com/office/powerpoint/2010/main" val="132362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Приборы, инструменты, изделия медицинского назначения</a:t>
            </a:r>
          </a:p>
          <a:p>
            <a:pPr marL="45720" indent="0">
              <a:buNone/>
            </a:pPr>
            <a:r>
              <a:rPr lang="ru-RU" dirty="0"/>
              <a:t>-</a:t>
            </a:r>
            <a:r>
              <a:rPr lang="ru-RU" dirty="0" err="1"/>
              <a:t>ункциональная</a:t>
            </a:r>
            <a:r>
              <a:rPr lang="ru-RU" dirty="0"/>
              <a:t> кровать.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Манипуляционный столик.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Аппарат для аспирации (стационарный или портативный) или </a:t>
            </a:r>
            <a:r>
              <a:rPr lang="ru-RU" dirty="0" err="1"/>
              <a:t>электроотсос</a:t>
            </a:r>
            <a:r>
              <a:rPr lang="ru-RU" dirty="0"/>
              <a:t>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Катетер стерильный аспирационный с вакуум-контролем, длина 60 см.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Катетер стерильный аспирационный.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Роторасширитель.</a:t>
            </a:r>
            <a:br>
              <a:rPr lang="ru-RU" dirty="0"/>
            </a:br>
            <a:br>
              <a:rPr lang="ru-RU" dirty="0"/>
            </a:br>
            <a:r>
              <a:rPr lang="ru-RU" dirty="0" err="1"/>
              <a:t>Языкодержатель</a:t>
            </a:r>
            <a:r>
              <a:rPr lang="ru-RU" dirty="0"/>
              <a:t>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Зажим.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Пинцет стерильный.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Шприц 20 мл.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Шприц 10 мл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Уход за респираторным трактом в условиях искусственной вентиляции легких"</a:t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4180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Лекарственные средства-Спирт этиловый 70%-</a:t>
            </a:r>
            <a:r>
              <a:rPr lang="ru-RU" dirty="0" err="1"/>
              <a:t>ный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Стерильный раствор натрия хлорида 0,9%-</a:t>
            </a:r>
            <a:r>
              <a:rPr lang="ru-RU" dirty="0" err="1"/>
              <a:t>ный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Вазелиновое масло.</a:t>
            </a:r>
          </a:p>
          <a:p>
            <a:r>
              <a:rPr lang="ru-RU" dirty="0"/>
              <a:t>Прочий расходный материал-</a:t>
            </a:r>
          </a:p>
          <a:p>
            <a:pPr marL="45720" indent="0">
              <a:buNone/>
            </a:pPr>
            <a:r>
              <a:rPr lang="ru-RU" dirty="0"/>
              <a:t>Стерильные перчатки</a:t>
            </a:r>
            <a:br>
              <a:rPr lang="ru-RU" dirty="0"/>
            </a:br>
            <a:r>
              <a:rPr lang="ru-RU" dirty="0"/>
              <a:t>Стерильные марлевые салфетки (ватные шарики).</a:t>
            </a:r>
            <a:br>
              <a:rPr lang="ru-RU" dirty="0"/>
            </a:br>
            <a:r>
              <a:rPr lang="ru-RU" dirty="0"/>
              <a:t>Маска.</a:t>
            </a:r>
            <a:br>
              <a:rPr lang="ru-RU" dirty="0"/>
            </a:br>
            <a:r>
              <a:rPr lang="ru-RU" dirty="0"/>
              <a:t>Очки защитные.</a:t>
            </a:r>
            <a:br>
              <a:rPr lang="ru-RU" dirty="0"/>
            </a:br>
            <a:r>
              <a:rPr lang="ru-RU" dirty="0"/>
              <a:t>Фартук.</a:t>
            </a:r>
            <a:br>
              <a:rPr lang="ru-RU" dirty="0"/>
            </a:br>
            <a:r>
              <a:rPr lang="ru-RU" dirty="0"/>
              <a:t>Шпатель стерильный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208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1) Оценить уровень сознания пациента, состояние респираторной системы, основные показатели жизнедеятельности.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2) Идентифицировать пациента, представиться, объяснить ход и цель процедуры (если он в сознании). Убедиться в наличии у пациента добровольного информированного согласия на предстоящую процедуру (если он в сознании). В случае отсутствия такового уточнить дальнейшие действия у врача.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3) Обработать руки гигиеническим способом, осушить.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4) Выполнить процедуры, способствующие отделению мокроты у пациента (постуральный дренаж, вибрационный массаж грудной клетки).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5) Включить аппарат для аспирации (или </a:t>
            </a:r>
            <a:r>
              <a:rPr lang="ru-RU" dirty="0" err="1"/>
              <a:t>электроотсос</a:t>
            </a:r>
            <a:r>
              <a:rPr lang="ru-RU" dirty="0"/>
              <a:t>).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6) Отключить аварийную сигнализацию аппарата искусственной вентиляции легких.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7) Надеть защитную одежду (фартук, маску, очки).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8) Надеть стерильные перчатки.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Подготовка к процедуре:</a:t>
            </a:r>
          </a:p>
        </p:txBody>
      </p:sp>
    </p:spTree>
    <p:extLst>
      <p:ext uri="{BB962C8B-B14F-4D97-AF65-F5344CB8AC3E}">
        <p14:creationId xmlns:p14="http://schemas.microsoft.com/office/powerpoint/2010/main" val="1424366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1) Открыть упаковку со стерильным аспирационным катетером, освободить катетер от упаковки, смочить в стерильном физиологическом растворе и ввести его в носовую полость пациента.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2) Открыть контейнер для отсасывания, наполнить стерильным физиологическим раствором.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3) Присоединить стерильный катетер для отсасывания к соединяющей трубке </a:t>
            </a:r>
            <a:r>
              <a:rPr lang="ru-RU" dirty="0" err="1"/>
              <a:t>электроотсоса</a:t>
            </a:r>
            <a:r>
              <a:rPr lang="ru-RU" dirty="0"/>
              <a:t>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4) Проверить уровень давления, приложив большой палец левой руки к датчику на выходном отверстии катетера.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5) Провести </a:t>
            </a:r>
            <a:r>
              <a:rPr lang="ru-RU" dirty="0" err="1"/>
              <a:t>преоксигенацию</a:t>
            </a:r>
            <a:r>
              <a:rPr lang="ru-RU" dirty="0"/>
              <a:t> 100%-</a:t>
            </a:r>
            <a:r>
              <a:rPr lang="ru-RU" dirty="0" err="1"/>
              <a:t>ным</a:t>
            </a:r>
            <a:r>
              <a:rPr lang="ru-RU" dirty="0"/>
              <a:t> кислородом в течение 2-3 мин.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6) Обработать стерильным марлевым тампоном, смоченным 70%-</a:t>
            </a:r>
            <a:r>
              <a:rPr lang="ru-RU" dirty="0" err="1"/>
              <a:t>ным</a:t>
            </a:r>
            <a:r>
              <a:rPr lang="ru-RU" dirty="0"/>
              <a:t> спиртом, место соединения </a:t>
            </a:r>
            <a:r>
              <a:rPr lang="ru-RU" dirty="0" err="1"/>
              <a:t>интубационной</a:t>
            </a:r>
            <a:r>
              <a:rPr lang="ru-RU" dirty="0"/>
              <a:t> трубки и катетера.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7) Отсоединить аппарат искусственной вентиляции легких от пациента. Следить за показателем насыщения организма кислородом.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Выполнение процедуры</a:t>
            </a:r>
          </a:p>
        </p:txBody>
      </p:sp>
    </p:spTree>
    <p:extLst>
      <p:ext uri="{BB962C8B-B14F-4D97-AF65-F5344CB8AC3E}">
        <p14:creationId xmlns:p14="http://schemas.microsoft.com/office/powerpoint/2010/main" val="127715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i="1" u="sng" dirty="0"/>
              <a:t>Показания:</a:t>
            </a:r>
            <a:endParaRPr lang="ru-RU" dirty="0"/>
          </a:p>
          <a:p>
            <a:r>
              <a:rPr lang="ru-RU" dirty="0"/>
              <a:t>Удовлетворение физиологических потребностей.</a:t>
            </a:r>
          </a:p>
          <a:p>
            <a:r>
              <a:rPr lang="ru-RU" dirty="0"/>
              <a:t>Профилактика пролежней.</a:t>
            </a:r>
          </a:p>
          <a:p>
            <a:r>
              <a:rPr lang="ru-RU" i="1" u="sng" dirty="0"/>
              <a:t>Противопоказания:</a:t>
            </a:r>
            <a:r>
              <a:rPr lang="ru-RU" dirty="0"/>
              <a:t> нет.</a:t>
            </a:r>
          </a:p>
          <a:p>
            <a:r>
              <a:rPr lang="ru-RU" i="1" u="sng" dirty="0"/>
              <a:t>Оснащение:</a:t>
            </a:r>
            <a:endParaRPr lang="ru-RU" dirty="0"/>
          </a:p>
          <a:p>
            <a:r>
              <a:rPr lang="ru-RU" dirty="0"/>
              <a:t>Ширма.</a:t>
            </a:r>
          </a:p>
          <a:p>
            <a:r>
              <a:rPr lang="ru-RU" dirty="0"/>
              <a:t>Судно (резиновое, эмалированное).</a:t>
            </a:r>
          </a:p>
          <a:p>
            <a:r>
              <a:rPr lang="ru-RU" dirty="0"/>
              <a:t>Мочеприемник (резиновый, стеклянный).</a:t>
            </a:r>
          </a:p>
          <a:p>
            <a:r>
              <a:rPr lang="ru-RU" dirty="0"/>
              <a:t>Подкладной круг.</a:t>
            </a:r>
          </a:p>
          <a:p>
            <a:r>
              <a:rPr lang="ru-RU" dirty="0"/>
              <a:t>Клеенка.</a:t>
            </a:r>
          </a:p>
          <a:p>
            <a:r>
              <a:rPr lang="ru-RU" dirty="0"/>
              <a:t>Кувшин с водой.</a:t>
            </a:r>
          </a:p>
          <a:p>
            <a:r>
              <a:rPr lang="ru-RU" dirty="0"/>
              <a:t>Корнцанг.</a:t>
            </a:r>
          </a:p>
          <a:p>
            <a:r>
              <a:rPr lang="ru-RU" dirty="0"/>
              <a:t>Ватные тампоны.</a:t>
            </a:r>
          </a:p>
          <a:p>
            <a:r>
              <a:rPr lang="ru-RU" dirty="0"/>
              <a:t>Салфетки, бумага.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Подача судна и мочеприемника, применение подкладного круга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4933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i="1" u="sng" dirty="0"/>
              <a:t>Возможные проблемы пациента:</a:t>
            </a:r>
            <a:endParaRPr lang="ru-RU" dirty="0"/>
          </a:p>
          <a:p>
            <a:r>
              <a:rPr lang="ru-RU" dirty="0"/>
              <a:t>Стеснительность пациента и др.</a:t>
            </a:r>
          </a:p>
          <a:p>
            <a:r>
              <a:rPr lang="ru-RU" dirty="0"/>
              <a:t>Определение степени недостаточности </a:t>
            </a:r>
            <a:r>
              <a:rPr lang="ru-RU" dirty="0" err="1"/>
              <a:t>самоухода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Подача судна и мочеприемника, применение подкладного круга</a:t>
            </a:r>
          </a:p>
        </p:txBody>
      </p:sp>
    </p:spTree>
    <p:extLst>
      <p:ext uri="{BB962C8B-B14F-4D97-AF65-F5344CB8AC3E}">
        <p14:creationId xmlns:p14="http://schemas.microsoft.com/office/powerpoint/2010/main" val="134976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719070"/>
            <a:ext cx="8321348" cy="4950289"/>
          </a:xfrm>
        </p:spPr>
        <p:txBody>
          <a:bodyPr>
            <a:normAutofit fontScale="40000" lnSpcReduction="20000"/>
          </a:bodyPr>
          <a:lstStyle/>
          <a:p>
            <a:r>
              <a:rPr lang="ru-RU" sz="2900" dirty="0"/>
              <a:t>Информируйте пациента об использовании - судна и мочеприемника.</a:t>
            </a:r>
          </a:p>
          <a:p>
            <a:r>
              <a:rPr lang="ru-RU" sz="2900" dirty="0"/>
              <a:t>Отгородите его ширмой от окружающих.</a:t>
            </a:r>
          </a:p>
          <a:p>
            <a:r>
              <a:rPr lang="ru-RU" sz="2900" dirty="0"/>
              <a:t>Наденьте перчатки.</a:t>
            </a:r>
          </a:p>
          <a:p>
            <a:r>
              <a:rPr lang="ru-RU" sz="2900" dirty="0"/>
              <a:t>Ополосните судно теплой водой, оставив в нем немного воды.</a:t>
            </a:r>
          </a:p>
          <a:p>
            <a:r>
              <a:rPr lang="ru-RU" sz="2900" dirty="0"/>
              <a:t>Помогите пациенту повернуться слегка набок, ноги его при этом слегка согнуты в коленях.</a:t>
            </a:r>
          </a:p>
          <a:p>
            <a:r>
              <a:rPr lang="ru-RU" sz="2900" dirty="0"/>
              <a:t>Подведите правой рукой судно под ягодицы пациента, поверните его на спину так, чтобы промежность оказалась над отверстием судна.</a:t>
            </a:r>
          </a:p>
          <a:p>
            <a:r>
              <a:rPr lang="ru-RU" sz="2900" dirty="0"/>
              <a:t>Подайте мужчине мочеприемник.</a:t>
            </a:r>
          </a:p>
          <a:p>
            <a:r>
              <a:rPr lang="ru-RU" sz="2900" dirty="0"/>
              <a:t>Снимите перчатки.</a:t>
            </a:r>
          </a:p>
          <a:p>
            <a:r>
              <a:rPr lang="ru-RU" sz="2900" dirty="0"/>
              <a:t>Укройте пациента одеялом и оставьте его одного.</a:t>
            </a:r>
          </a:p>
          <a:p>
            <a:r>
              <a:rPr lang="ru-RU" sz="2900" dirty="0"/>
              <a:t>Поправьте подушки, чтобы пациент находился в положении "полусидя".</a:t>
            </a:r>
          </a:p>
          <a:p>
            <a:r>
              <a:rPr lang="ru-RU" sz="2900" dirty="0"/>
              <a:t>Наденьте перчатки.</a:t>
            </a:r>
          </a:p>
          <a:p>
            <a:r>
              <a:rPr lang="ru-RU" sz="2900" dirty="0"/>
              <a:t>Выньте судно правой рукой из-под пациента, прикройте его.</a:t>
            </a:r>
          </a:p>
          <a:p>
            <a:r>
              <a:rPr lang="ru-RU" sz="2900" dirty="0"/>
              <a:t>Вытрите область анального отверстия туалетной бумагой.</a:t>
            </a:r>
          </a:p>
          <a:p>
            <a:r>
              <a:rPr lang="ru-RU" sz="2900" dirty="0"/>
              <a:t>Поставьте чистое судно пациенту.</a:t>
            </a:r>
          </a:p>
          <a:p>
            <a:r>
              <a:rPr lang="ru-RU" sz="2900" dirty="0"/>
              <a:t>Подмойте пациента, осушите промежность, уберите судно, клеенку, помогите пациенту удобно лечь.</a:t>
            </a:r>
          </a:p>
          <a:p>
            <a:r>
              <a:rPr lang="ru-RU" sz="2900" dirty="0"/>
              <a:t>Уберите ширму.</a:t>
            </a:r>
          </a:p>
          <a:p>
            <a:r>
              <a:rPr lang="ru-RU" sz="2900" dirty="0"/>
              <a:t>Вылейте содержимое судна в унитаз.</a:t>
            </a:r>
          </a:p>
          <a:p>
            <a:r>
              <a:rPr lang="ru-RU" sz="2900" dirty="0"/>
              <a:t>Обработайте судно в соответствии с требованиями </a:t>
            </a:r>
            <a:r>
              <a:rPr lang="ru-RU" sz="2900" dirty="0" err="1"/>
              <a:t>санэпидрежима</a:t>
            </a:r>
            <a:r>
              <a:rPr lang="ru-RU" sz="2900" dirty="0"/>
              <a:t>.</a:t>
            </a:r>
          </a:p>
          <a:p>
            <a:r>
              <a:rPr lang="ru-RU" sz="2900" dirty="0"/>
              <a:t>19.Снимите перчатки, вымойте руки.</a:t>
            </a:r>
          </a:p>
          <a:p>
            <a:r>
              <a:rPr lang="ru-RU" sz="2900" dirty="0"/>
              <a:t>20.Судно и мочеприемник поданы.</a:t>
            </a:r>
          </a:p>
          <a:p>
            <a:r>
              <a:rPr lang="ru-RU" sz="2900" dirty="0"/>
              <a:t>21.Резиновый круг подложен.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u="sng" dirty="0"/>
              <a:t>Последовательность действий медсестры: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4345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i="1" u="sng" dirty="0"/>
              <a:t>Цель:</a:t>
            </a:r>
            <a:r>
              <a:rPr lang="ru-RU" dirty="0"/>
              <a:t> Подмыть пациента</a:t>
            </a:r>
          </a:p>
          <a:p>
            <a:r>
              <a:rPr lang="ru-RU" i="1" u="sng" dirty="0"/>
              <a:t>Показания:</a:t>
            </a:r>
            <a:r>
              <a:rPr lang="ru-RU" dirty="0"/>
              <a:t> Дефицит </a:t>
            </a:r>
            <a:r>
              <a:rPr lang="ru-RU" dirty="0" err="1"/>
              <a:t>самоухода</a:t>
            </a:r>
            <a:r>
              <a:rPr lang="ru-RU" dirty="0"/>
              <a:t>.</a:t>
            </a:r>
          </a:p>
          <a:p>
            <a:r>
              <a:rPr lang="ru-RU" i="1" u="sng" dirty="0"/>
              <a:t>Противопоказания:</a:t>
            </a:r>
            <a:r>
              <a:rPr lang="ru-RU" dirty="0"/>
              <a:t> нет</a:t>
            </a:r>
          </a:p>
          <a:p>
            <a:r>
              <a:rPr lang="ru-RU" i="1" u="sng" dirty="0"/>
              <a:t>Оснащение:</a:t>
            </a:r>
            <a:endParaRPr lang="ru-RU" dirty="0"/>
          </a:p>
          <a:p>
            <a:r>
              <a:rPr lang="ru-RU" dirty="0"/>
              <a:t>Клеенки</a:t>
            </a:r>
          </a:p>
          <a:p>
            <a:r>
              <a:rPr lang="ru-RU" dirty="0"/>
              <a:t>Судно.</a:t>
            </a:r>
          </a:p>
          <a:p>
            <a:r>
              <a:rPr lang="ru-RU" dirty="0"/>
              <a:t>Кувшин с водой (температура 35 – 38</a:t>
            </a:r>
            <a:r>
              <a:rPr lang="ru-RU" baseline="30000" dirty="0"/>
              <a:t>0</a:t>
            </a:r>
            <a:r>
              <a:rPr lang="ru-RU" dirty="0"/>
              <a:t>С).</a:t>
            </a:r>
          </a:p>
          <a:p>
            <a:r>
              <a:rPr lang="ru-RU" dirty="0"/>
              <a:t>Ватные тампоны или салфетки.</a:t>
            </a:r>
          </a:p>
          <a:p>
            <a:r>
              <a:rPr lang="ru-RU" dirty="0"/>
              <a:t>Корнцанг или пинцет.</a:t>
            </a:r>
          </a:p>
          <a:p>
            <a:r>
              <a:rPr lang="ru-RU" dirty="0"/>
              <a:t>Перчатки.</a:t>
            </a:r>
          </a:p>
          <a:p>
            <a:r>
              <a:rPr lang="ru-RU" dirty="0"/>
              <a:t>Ширма</a:t>
            </a:r>
          </a:p>
          <a:p>
            <a:r>
              <a:rPr lang="ru-RU" i="1" u="sng" dirty="0"/>
              <a:t>Возможные проблемы пациента:</a:t>
            </a:r>
            <a:endParaRPr lang="ru-RU" dirty="0"/>
          </a:p>
          <a:p>
            <a:r>
              <a:rPr lang="ru-RU" dirty="0"/>
              <a:t>Психоэмоциональные.</a:t>
            </a:r>
          </a:p>
          <a:p>
            <a:r>
              <a:rPr lang="ru-RU" dirty="0"/>
              <a:t>Невозможность </a:t>
            </a:r>
            <a:r>
              <a:rPr lang="ru-RU" dirty="0" err="1"/>
              <a:t>самоухода</a:t>
            </a:r>
            <a:r>
              <a:rPr lang="ru-RU" dirty="0"/>
              <a:t>.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Уход за наружными половыми органами и промежностью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9138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/>
              <a:t>При подмывании мужчин:</a:t>
            </a:r>
            <a:endParaRPr lang="ru-RU" dirty="0"/>
          </a:p>
          <a:p>
            <a:r>
              <a:rPr lang="ru-RU" dirty="0"/>
              <a:t>Информируйте пациента о предстоящей манипуляции и ходе ее выполнения.</a:t>
            </a:r>
          </a:p>
          <a:p>
            <a:r>
              <a:rPr lang="ru-RU" dirty="0"/>
              <a:t>Оградите ширмой пациента.</a:t>
            </a:r>
          </a:p>
          <a:p>
            <a:r>
              <a:rPr lang="ru-RU" dirty="0"/>
              <a:t>Наденьте перчатки.</a:t>
            </a:r>
          </a:p>
          <a:p>
            <a:r>
              <a:rPr lang="ru-RU" dirty="0"/>
              <a:t>Оттяните крайнюю плоть пациента, обнажив головку полового члена.</a:t>
            </a:r>
          </a:p>
          <a:p>
            <a:r>
              <a:rPr lang="ru-RU" dirty="0"/>
              <a:t>Протрите головку полового члена салфеткой смоченной в воде.</a:t>
            </a:r>
          </a:p>
          <a:p>
            <a:r>
              <a:rPr lang="ru-RU" dirty="0"/>
              <a:t>Протрите кожу полового члена и мошонки, затем просушите ее.</a:t>
            </a:r>
          </a:p>
          <a:p>
            <a:r>
              <a:rPr lang="ru-RU" dirty="0"/>
              <a:t>Снимите перчатки, вымойте руки.</a:t>
            </a:r>
          </a:p>
          <a:p>
            <a:r>
              <a:rPr lang="ru-RU" dirty="0"/>
              <a:t>Уберите ширму.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u="sng" dirty="0"/>
              <a:t>Последовательность действий медсестры: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61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включает в себя постоянное наблюдение за состоянием пациента, проведение медицинских процедур (инъекции, </a:t>
            </a:r>
            <a:r>
              <a:rPr lang="ru-RU" sz="2400" dirty="0" err="1"/>
              <a:t>инфузии</a:t>
            </a:r>
            <a:r>
              <a:rPr lang="ru-RU" sz="2400" dirty="0"/>
              <a:t>, уход за респираторным трактом), а также обеспечение физического и психологического комфорта. В рамках сестринского процесса медсестра оценивает состояние пациента, устанавливает его потребности, планирует и реализует мероприятия по уходу, а затем оценивает их эффективность.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Осуществление манипуляций и процедур сестринского ухода за реанимационными больными</a:t>
            </a:r>
          </a:p>
        </p:txBody>
      </p:sp>
    </p:spTree>
    <p:extLst>
      <p:ext uri="{BB962C8B-B14F-4D97-AF65-F5344CB8AC3E}">
        <p14:creationId xmlns:p14="http://schemas.microsoft.com/office/powerpoint/2010/main" val="180747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/>
              <a:t>При подмывании женщин:</a:t>
            </a:r>
            <a:endParaRPr lang="ru-RU" dirty="0"/>
          </a:p>
          <a:p>
            <a:r>
              <a:rPr lang="ru-RU" dirty="0"/>
              <a:t>Информируйте пациентку о предстоящей манипуляции и ходе ее выполнения.</a:t>
            </a:r>
          </a:p>
          <a:p>
            <a:r>
              <a:rPr lang="ru-RU" dirty="0"/>
              <a:t>Оградите пациентку ширмой.</a:t>
            </a:r>
          </a:p>
          <a:p>
            <a:r>
              <a:rPr lang="ru-RU" dirty="0"/>
              <a:t>Наденьте перчатки.</a:t>
            </a:r>
          </a:p>
          <a:p>
            <a:r>
              <a:rPr lang="ru-RU" dirty="0"/>
              <a:t>Постелите клеенку под таз пациентки и поставьте на нее судно.</a:t>
            </a:r>
          </a:p>
          <a:p>
            <a:r>
              <a:rPr lang="ru-RU" dirty="0"/>
              <a:t>Помогите пациентке лечь на судно, согнув ноги в коленях и чуть раздвинув.</a:t>
            </a:r>
          </a:p>
          <a:p>
            <a:r>
              <a:rPr lang="ru-RU" dirty="0"/>
              <a:t>Встаньте сбоку от пациентки, держа кувшин в левой руке, а корнцанг с салфеткой в правой, лейте теплую воду (t 35-38°) на половые органы, а салфеткой производите движения сверху вниз от лобка к анальному отверстию, меняйте салфетки после каждого движения сверху вниз.</a:t>
            </a:r>
          </a:p>
          <a:p>
            <a:r>
              <a:rPr lang="ru-RU" dirty="0"/>
              <a:t>Осушите сухой салфеткой половые органы и кожу промежности.</a:t>
            </a:r>
          </a:p>
          <a:p>
            <a:r>
              <a:rPr lang="ru-RU" dirty="0"/>
              <a:t>Уберите судно и клеенку.</a:t>
            </a:r>
          </a:p>
          <a:p>
            <a:r>
              <a:rPr lang="ru-RU" dirty="0"/>
              <a:t>Укройте пациентку.</a:t>
            </a:r>
          </a:p>
          <a:p>
            <a:r>
              <a:rPr lang="ru-RU" dirty="0"/>
              <a:t>Обработайте судно в соответствии с требованиями </a:t>
            </a:r>
            <a:r>
              <a:rPr lang="ru-RU" dirty="0" err="1"/>
              <a:t>санэпидрежима</a:t>
            </a:r>
            <a:r>
              <a:rPr lang="ru-RU" dirty="0"/>
              <a:t>.</a:t>
            </a:r>
          </a:p>
          <a:p>
            <a:r>
              <a:rPr lang="ru-RU" dirty="0"/>
              <a:t>Снимите перчатки, вымойте руки.</a:t>
            </a:r>
          </a:p>
          <a:p>
            <a:r>
              <a:rPr lang="ru-RU" dirty="0"/>
              <a:t>Уберите ширму.</a:t>
            </a:r>
          </a:p>
          <a:p>
            <a:r>
              <a:rPr lang="ru-RU" dirty="0"/>
              <a:t>Пациент(ка) подмыта.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u="sng" dirty="0"/>
              <a:t>Последовательность действий медсестры: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735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Сестринское обследование:</a:t>
            </a:r>
            <a:r>
              <a:rPr lang="ru-RU" dirty="0"/>
              <a:t> Оценка состояния пациента, включая уровень сознания, состояние дыхательной и других систем, а также основные показатели жизнедеятельности.</a:t>
            </a:r>
          </a:p>
          <a:p>
            <a:r>
              <a:rPr lang="ru-RU" b="1" dirty="0"/>
              <a:t>Установление нарушенных потребностей (сестринский диагноз):</a:t>
            </a:r>
            <a:r>
              <a:rPr lang="ru-RU" dirty="0"/>
              <a:t> Выявление проблем пациента, связанных с его состоянием.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2900" b="1" dirty="0"/>
              <a:t>Планирование сестринского ухода:</a:t>
            </a:r>
            <a:r>
              <a:rPr lang="ru-RU" sz="2900" dirty="0"/>
              <a:t> Разработка плана мероприятий, направленных на удовлетворение потребностей пациента.</a:t>
            </a:r>
          </a:p>
          <a:p>
            <a:r>
              <a:rPr lang="ru-RU" sz="2900" b="1" dirty="0"/>
              <a:t>Реализация плана ухода:</a:t>
            </a:r>
            <a:r>
              <a:rPr lang="ru-RU" sz="2900" dirty="0"/>
              <a:t> Выполнение назначенных медицинских процедур и манипуляций, например:</a:t>
            </a:r>
          </a:p>
          <a:p>
            <a:pPr lvl="1"/>
            <a:r>
              <a:rPr lang="ru-RU" sz="2900" b="1" dirty="0"/>
              <a:t>Инъекции и </a:t>
            </a:r>
            <a:r>
              <a:rPr lang="ru-RU" sz="2900" b="1" dirty="0" err="1"/>
              <a:t>инфузии</a:t>
            </a:r>
            <a:r>
              <a:rPr lang="ru-RU" sz="2900" b="1" dirty="0"/>
              <a:t>:</a:t>
            </a:r>
            <a:r>
              <a:rPr lang="ru-RU" sz="2900" dirty="0"/>
              <a:t> Внутривенное, внутримышечное и подкожное введение лекарств.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Основные этапы сестринского ухода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6832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Уход за респираторным трактом:</a:t>
            </a:r>
            <a:r>
              <a:rPr lang="ru-RU" dirty="0"/>
              <a:t> Проведение процедур для отделения мокроты (постуральный дренаж, вибрационный массаж), аспирация содержимого из дыхательных путей.</a:t>
            </a:r>
          </a:p>
          <a:p>
            <a:r>
              <a:rPr lang="ru-RU" b="1" dirty="0"/>
              <a:t>Забор анализов:</a:t>
            </a:r>
            <a:r>
              <a:rPr lang="ru-RU" dirty="0"/>
              <a:t> Взятие крови (венозной и капиллярной) и других биологических материалов для анализа.</a:t>
            </a:r>
          </a:p>
          <a:p>
            <a:r>
              <a:rPr lang="ru-RU" b="1" dirty="0"/>
              <a:t>Перевязки:</a:t>
            </a:r>
            <a:r>
              <a:rPr lang="ru-RU" dirty="0"/>
              <a:t> Наложение чистых или гнойных повязок при необходимости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365760" lvl="1" indent="0">
              <a:buNone/>
            </a:pPr>
            <a:r>
              <a:rPr lang="ru-RU" sz="3400" b="1" dirty="0"/>
              <a:t>Мониторинг жизненно важных функций:</a:t>
            </a:r>
            <a:r>
              <a:rPr lang="ru-RU" sz="3400" dirty="0"/>
              <a:t> Контроль за основными показателями организма.</a:t>
            </a:r>
          </a:p>
          <a:p>
            <a:r>
              <a:rPr lang="ru-RU" sz="3400" b="1" dirty="0"/>
              <a:t>Оценка и коррекция:</a:t>
            </a:r>
            <a:r>
              <a:rPr lang="ru-RU" sz="3400" dirty="0"/>
              <a:t> Оценка эффективности проведенных мероприятий и внесение необходимых корректив в план ухода. </a:t>
            </a:r>
          </a:p>
          <a:p>
            <a:pPr marL="45720" indent="0">
              <a:buNone/>
            </a:pPr>
            <a:endParaRPr lang="ru-RU" sz="3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Основные этапы сестринского ухода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0104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3600" b="1" dirty="0"/>
              <a:t>Постоянное </a:t>
            </a:r>
            <a:r>
              <a:rPr lang="ru-RU" sz="3600" b="1" dirty="0" err="1"/>
              <a:t>наблюдение:</a:t>
            </a:r>
            <a:r>
              <a:rPr lang="ru-RU" sz="3600" dirty="0" err="1"/>
              <a:t>Непрерывный</a:t>
            </a:r>
            <a:r>
              <a:rPr lang="ru-RU" sz="3600" dirty="0"/>
              <a:t> контроль за состоянием пациента и его реакцией на проводимое лечение. </a:t>
            </a:r>
          </a:p>
          <a:p>
            <a:r>
              <a:rPr lang="ru-RU" sz="3600" b="1" dirty="0"/>
              <a:t>Соблюдение этических </a:t>
            </a:r>
            <a:r>
              <a:rPr lang="ru-RU" sz="3600" b="1" dirty="0" err="1"/>
              <a:t>норм:</a:t>
            </a:r>
            <a:r>
              <a:rPr lang="ru-RU" sz="3600" dirty="0" err="1"/>
              <a:t>Уважение</a:t>
            </a:r>
            <a:r>
              <a:rPr lang="ru-RU" sz="3600" dirty="0"/>
              <a:t> к достоинству, правам пациента и обеспечение конфиденциальности. </a:t>
            </a:r>
          </a:p>
          <a:p>
            <a:r>
              <a:rPr lang="ru-RU" sz="3600" b="1" dirty="0"/>
              <a:t>Комфорт </a:t>
            </a:r>
            <a:r>
              <a:rPr lang="ru-RU" sz="3600" b="1" dirty="0" err="1"/>
              <a:t>пациента:</a:t>
            </a:r>
            <a:r>
              <a:rPr lang="ru-RU" sz="3600" dirty="0" err="1"/>
              <a:t>Создание</a:t>
            </a:r>
            <a:r>
              <a:rPr lang="ru-RU" sz="3600" dirty="0"/>
              <a:t> максимально возможного физического, психологического и духовного комфорта. 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3200" b="1" dirty="0"/>
              <a:t>Гигиена и </a:t>
            </a:r>
            <a:r>
              <a:rPr lang="ru-RU" sz="3200" b="1" dirty="0" err="1"/>
              <a:t>безопасность:</a:t>
            </a:r>
            <a:r>
              <a:rPr lang="ru-RU" sz="3200" dirty="0" err="1"/>
              <a:t>Соблюдение</a:t>
            </a:r>
            <a:r>
              <a:rPr lang="ru-RU" sz="3200" dirty="0"/>
              <a:t> правил гигиены рук, использование стерильных инструментов и средств индивидуальной защиты (перчатки, маски) для предотвращения инфекций. </a:t>
            </a:r>
          </a:p>
          <a:p>
            <a:r>
              <a:rPr lang="ru-RU" sz="3200" b="1" dirty="0"/>
              <a:t>Контакт с </a:t>
            </a:r>
            <a:r>
              <a:rPr lang="ru-RU" sz="3200" b="1" dirty="0" err="1"/>
              <a:t>пациентом:</a:t>
            </a:r>
            <a:r>
              <a:rPr lang="ru-RU" sz="3200" dirty="0" err="1"/>
              <a:t>Вежливое</a:t>
            </a:r>
            <a:r>
              <a:rPr lang="ru-RU" sz="3200" dirty="0"/>
              <a:t> обращение, доброжелательность, объяснение хода и цели процедуры, получение информированного согласия (если пациент в сознании)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Важные аспекты при работе с реанимационными больными: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4995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600" dirty="0"/>
              <a:t>До и после проведения процедуры провести гигиеническую обработку рук.</a:t>
            </a:r>
            <a:br>
              <a:rPr lang="ru-RU" sz="1600" dirty="0"/>
            </a:br>
            <a:br>
              <a:rPr lang="ru-RU" sz="1600" dirty="0"/>
            </a:br>
            <a:r>
              <a:rPr lang="ru-RU" sz="1600" dirty="0"/>
              <a:t>Использование перчаток во время процедуры</a:t>
            </a:r>
          </a:p>
          <a:p>
            <a:r>
              <a:rPr lang="ru-RU" sz="1600" dirty="0"/>
              <a:t>Приборы, инструменты, изделия медицинского назначения</a:t>
            </a:r>
          </a:p>
          <a:p>
            <a:pPr marL="45720" indent="0">
              <a:buNone/>
            </a:pPr>
            <a:r>
              <a:rPr lang="ru-RU" sz="1600" dirty="0"/>
              <a:t>Лоток.</a:t>
            </a:r>
            <a:br>
              <a:rPr lang="ru-RU" sz="1600" dirty="0"/>
            </a:br>
            <a:br>
              <a:rPr lang="ru-RU" sz="1600" dirty="0"/>
            </a:br>
            <a:r>
              <a:rPr lang="ru-RU" sz="1600" dirty="0"/>
              <a:t>Корнцанг.</a:t>
            </a:r>
            <a:br>
              <a:rPr lang="ru-RU" sz="1600" dirty="0"/>
            </a:br>
            <a:br>
              <a:rPr lang="ru-RU" sz="1600" dirty="0"/>
            </a:br>
            <a:r>
              <a:rPr lang="ru-RU" sz="1600" dirty="0"/>
              <a:t>Пинцет.</a:t>
            </a:r>
            <a:br>
              <a:rPr lang="ru-RU" sz="1600" dirty="0"/>
            </a:br>
            <a:br>
              <a:rPr lang="ru-RU" sz="1600" dirty="0"/>
            </a:br>
            <a:r>
              <a:rPr lang="ru-RU" sz="1600" dirty="0"/>
              <a:t>Вакуумный </a:t>
            </a:r>
            <a:r>
              <a:rPr lang="ru-RU" sz="1600" dirty="0" err="1"/>
              <a:t>электроотсос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1800" dirty="0"/>
              <a:t>Лекарственные </a:t>
            </a:r>
            <a:r>
              <a:rPr lang="ru-RU" sz="1600" dirty="0"/>
              <a:t>средства-Антисептический раствор для обработки полости рта пациента.</a:t>
            </a:r>
            <a:br>
              <a:rPr lang="ru-RU" sz="1600" dirty="0"/>
            </a:br>
            <a:r>
              <a:rPr lang="ru-RU" sz="1600" dirty="0"/>
              <a:t>Стерильный глицерин.</a:t>
            </a:r>
            <a:br>
              <a:rPr lang="ru-RU" sz="1600" dirty="0"/>
            </a:br>
            <a:r>
              <a:rPr lang="ru-RU" sz="1600" dirty="0"/>
              <a:t>Вазелин или масляный раствор витамина Е</a:t>
            </a:r>
          </a:p>
          <a:p>
            <a:pPr marL="45720" indent="0">
              <a:buNone/>
            </a:pPr>
            <a:r>
              <a:rPr lang="ru-RU" sz="1600" dirty="0"/>
              <a:t>Прочий расходный материал-</a:t>
            </a:r>
          </a:p>
          <a:p>
            <a:pPr marL="45720" indent="0">
              <a:buNone/>
            </a:pPr>
            <a:r>
              <a:rPr lang="ru-RU" sz="1600" dirty="0"/>
              <a:t>Чистое полотенце.</a:t>
            </a:r>
            <a:br>
              <a:rPr lang="ru-RU" sz="1600" dirty="0"/>
            </a:br>
            <a:br>
              <a:rPr lang="ru-RU" sz="1600" dirty="0"/>
            </a:br>
            <a:r>
              <a:rPr lang="ru-RU" sz="1600" dirty="0"/>
              <a:t>Тампоны для обработки полости рта.</a:t>
            </a:r>
            <a:br>
              <a:rPr lang="ru-RU" sz="1600" dirty="0"/>
            </a:br>
            <a:br>
              <a:rPr lang="ru-RU" sz="1600" dirty="0"/>
            </a:br>
            <a:r>
              <a:rPr lang="ru-RU" sz="1600" dirty="0"/>
              <a:t>Стерильные марлевые салфетки.</a:t>
            </a:r>
            <a:br>
              <a:rPr lang="ru-RU" sz="1600" dirty="0"/>
            </a:br>
            <a:br>
              <a:rPr lang="ru-RU" sz="1600" dirty="0"/>
            </a:br>
            <a:r>
              <a:rPr lang="ru-RU" sz="1600" dirty="0"/>
              <a:t>Шпатель.</a:t>
            </a:r>
            <a:br>
              <a:rPr lang="ru-RU" sz="1600" dirty="0"/>
            </a:br>
            <a:br>
              <a:rPr lang="ru-RU" sz="1600" dirty="0"/>
            </a:br>
            <a:r>
              <a:rPr lang="ru-RU" sz="1600" dirty="0"/>
              <a:t>Перчатки нестерильные.</a:t>
            </a:r>
            <a:br>
              <a:rPr lang="ru-RU" sz="1600" dirty="0"/>
            </a:br>
            <a:br>
              <a:rPr lang="ru-RU" sz="1600" dirty="0"/>
            </a:br>
            <a:r>
              <a:rPr lang="ru-RU" sz="1600" dirty="0"/>
              <a:t>Одноразовая зубная щетка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br>
              <a:rPr lang="ru-RU" b="1" dirty="0"/>
            </a:br>
            <a:br>
              <a:rPr lang="ru-RU" b="1" dirty="0"/>
            </a:br>
            <a:r>
              <a:rPr lang="ru-RU" b="1" dirty="0"/>
              <a:t>"</a:t>
            </a:r>
            <a:r>
              <a:rPr lang="ru-RU" sz="2400" b="1" dirty="0"/>
              <a:t>Уход за полостью рта больного в условиях реанимации и интенсивной терапии"</a:t>
            </a:r>
            <a:br>
              <a:rPr lang="ru-RU" b="1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8306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I Подготовка к процедуре:</a:t>
            </a:r>
            <a:br>
              <a:rPr lang="ru-RU" dirty="0"/>
            </a:br>
            <a:br>
              <a:rPr lang="ru-RU" dirty="0"/>
            </a:br>
            <a:r>
              <a:rPr lang="ru-RU" dirty="0"/>
              <a:t>1) Идентифицировать пациента, представиться, объяснить ход и цель процедуры. Убедиться в наличии у пациента добровольного информированного согласия на предстоящую процедуру введения лекарственного препарата и его переносимость. В случае отсутствия такового уточнить дальнейшие действия у врача.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2) Обработать руки гигиеническим способом, осушить.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3) Подготовить все необходимое оборудование.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4) Расположить пациента в одном из следующих положений.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5) На спине под углом более 45°, если это не противопоказано, или</a:t>
            </a:r>
            <a:br>
              <a:rPr lang="ru-RU" dirty="0"/>
            </a:br>
            <a:br>
              <a:rPr lang="ru-RU" dirty="0"/>
            </a:br>
            <a:r>
              <a:rPr lang="ru-RU" dirty="0"/>
              <a:t>6) Лежа на боку, или</a:t>
            </a:r>
            <a:br>
              <a:rPr lang="ru-RU" dirty="0"/>
            </a:br>
            <a:br>
              <a:rPr lang="ru-RU" dirty="0"/>
            </a:br>
            <a:r>
              <a:rPr lang="ru-RU" dirty="0"/>
              <a:t>7) Лежа на животе (или спине), повернув голову вбок.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8) Надеть перчатки.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9) Обернуть полотенце вокруг шеи пациента.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Алгоритм ухода за полостью рта</a:t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755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1) Приготовить мягкую зубную щетку (без зубной пасты) для чистки зубов. Смочить ее в приготовленном антисептическом растворе. При отсутствии зубной щетки можно использовать марлевую салфетку, закрепленную на зажиме или пинцете.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2) Произвести чистку зубов, начиная с задних зубов, и последовательно вычистить внутреннюю, верхнюю и наружную поверхность зубов, выполняя движения вверх-вниз в направлении от задних к передним зубам. Повторить те же действия с другой стороны рта. Процедура повторяется не менее двух раз. Использовать шпатель для обнажения зубов.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3) Сухими тампонами промокнуть ротовую полость пациента для удаления остатков жидкости и выделений из полости рта.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4) Попросить больного высунуть язык. Если он не может этого сделать, то необходимо обернуть язык стерильной марлевой салфеткой и левой рукой осторожно вытянуть его изо рта.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5) Салфеткой, смоченной в антисептическом растворе, протереть язык, снимая налет, в направлении от корня языка к его кончику. Отпустить язык, сменить салфетку.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Выполнение процедуры</a:t>
            </a:r>
          </a:p>
        </p:txBody>
      </p:sp>
    </p:spTree>
    <p:extLst>
      <p:ext uri="{BB962C8B-B14F-4D97-AF65-F5344CB8AC3E}">
        <p14:creationId xmlns:p14="http://schemas.microsoft.com/office/powerpoint/2010/main" val="2041575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6) Салфеткой, смоченной в антисептическом растворе, протереть внутреннюю поверхность щек, пространство под языком, десны пациента.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7) При сухости языка смазать его стерильным глицерином.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8) Обработать последовательно верхнюю и нижнюю губы тонким слоем вазелина (для профилактики трещин на губах).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Выполнение процедуры</a:t>
            </a:r>
          </a:p>
        </p:txBody>
      </p:sp>
    </p:spTree>
    <p:extLst>
      <p:ext uri="{BB962C8B-B14F-4D97-AF65-F5344CB8AC3E}">
        <p14:creationId xmlns:p14="http://schemas.microsoft.com/office/powerpoint/2010/main" val="7858690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89</TotalTime>
  <Words>758</Words>
  <Application>Microsoft Office PowerPoint</Application>
  <PresentationFormat>Экран (4:3)</PresentationFormat>
  <Paragraphs>128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Franklin Gothic Medium</vt:lpstr>
      <vt:lpstr>Wingdings</vt:lpstr>
      <vt:lpstr>Wingdings 2</vt:lpstr>
      <vt:lpstr>Сетка</vt:lpstr>
      <vt:lpstr>Осуществление манипуляций и процедур сестринского ухода за реанимационными больными</vt:lpstr>
      <vt:lpstr>Осуществление манипуляций и процедур сестринского ухода за реанимационными больными</vt:lpstr>
      <vt:lpstr>Основные этапы сестринского ухода</vt:lpstr>
      <vt:lpstr>Основные этапы сестринского ухода</vt:lpstr>
      <vt:lpstr>Важные аспекты при работе с реанимационными больными:</vt:lpstr>
      <vt:lpstr>  "Уход за полостью рта больного в условиях реанимации и интенсивной терапии"  </vt:lpstr>
      <vt:lpstr>Алгоритм ухода за полостью рта </vt:lpstr>
      <vt:lpstr>Выполнение процедуры</vt:lpstr>
      <vt:lpstr>Выполнение процедуры</vt:lpstr>
      <vt:lpstr>Завершение процедуры</vt:lpstr>
      <vt:lpstr>Уход за респираторным трактом в условиях искусственной вентиляции легких" </vt:lpstr>
      <vt:lpstr>Презентация PowerPoint</vt:lpstr>
      <vt:lpstr>Подготовка к процедуре:</vt:lpstr>
      <vt:lpstr>Выполнение процедуры</vt:lpstr>
      <vt:lpstr>Подача судна и мочеприемника, применение подкладного круга </vt:lpstr>
      <vt:lpstr>Подача судна и мочеприемника, применение подкладного круга</vt:lpstr>
      <vt:lpstr>Последовательность действий медсестры:</vt:lpstr>
      <vt:lpstr>Уход за наружными половыми органами и промежностью </vt:lpstr>
      <vt:lpstr>Последовательность действий медсестры:</vt:lpstr>
      <vt:lpstr>Последовательность действий медсестры: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Осуществление манипуляций и процедур сестринского ухода за реанимационными больными</dc:title>
  <dc:creator>User</dc:creator>
  <cp:lastModifiedBy>User</cp:lastModifiedBy>
  <cp:revision>11</cp:revision>
  <dcterms:created xsi:type="dcterms:W3CDTF">2025-09-17T07:06:18Z</dcterms:created>
  <dcterms:modified xsi:type="dcterms:W3CDTF">2025-10-10T03:22:35Z</dcterms:modified>
</cp:coreProperties>
</file>