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8" r:id="rId9"/>
    <p:sldId id="267" r:id="rId10"/>
    <p:sldId id="265" r:id="rId11"/>
    <p:sldId id="262" r:id="rId12"/>
    <p:sldId id="263" r:id="rId13"/>
    <p:sldId id="264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DFA20E9-A4D3-4B88-A26E-C966117849FE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034B83A-F188-4DE5-9A98-2B8F19D968B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A20E9-A4D3-4B88-A26E-C966117849FE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4B83A-F188-4DE5-9A98-2B8F19D968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A20E9-A4D3-4B88-A26E-C966117849FE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034B83A-F188-4DE5-9A98-2B8F19D968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A20E9-A4D3-4B88-A26E-C966117849FE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4B83A-F188-4DE5-9A98-2B8F19D968B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DFA20E9-A4D3-4B88-A26E-C966117849FE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034B83A-F188-4DE5-9A98-2B8F19D968B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A20E9-A4D3-4B88-A26E-C966117849FE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4B83A-F188-4DE5-9A98-2B8F19D968B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A20E9-A4D3-4B88-A26E-C966117849FE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4B83A-F188-4DE5-9A98-2B8F19D968B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A20E9-A4D3-4B88-A26E-C966117849FE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4B83A-F188-4DE5-9A98-2B8F19D968B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A20E9-A4D3-4B88-A26E-C966117849FE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4B83A-F188-4DE5-9A98-2B8F19D968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A20E9-A4D3-4B88-A26E-C966117849FE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034B83A-F188-4DE5-9A98-2B8F19D968B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A20E9-A4D3-4B88-A26E-C966117849FE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4B83A-F188-4DE5-9A98-2B8F19D968B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5DFA20E9-A4D3-4B88-A26E-C966117849FE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C034B83A-F188-4DE5-9A98-2B8F19D968B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Практическое занятие № 2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dirty="0"/>
              <a:t>Проведение базовой СЛР у взрослых с применением автоматической наружной фибрилляции(АНД)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4339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1600" dirty="0"/>
              <a:t>Нужно встать на колени сбоку от пострадавшего и освободить его грудную клетку от одежды.</a:t>
            </a:r>
          </a:p>
          <a:p>
            <a:r>
              <a:rPr lang="ru-RU" sz="1600" dirty="0"/>
              <a:t>Фиксация электрода под правой ключицей.</a:t>
            </a:r>
          </a:p>
          <a:p>
            <a:r>
              <a:rPr lang="ru-RU" sz="1600" dirty="0"/>
              <a:t>Крепление второго электрода к левой подмышечной области, на ладонь ниже подмышки.</a:t>
            </a:r>
          </a:p>
          <a:p>
            <a:r>
              <a:rPr lang="ru-RU" sz="1600" dirty="0"/>
              <a:t>Оценка времени первой </a:t>
            </a:r>
            <a:r>
              <a:rPr lang="ru-RU" sz="1600" dirty="0" err="1"/>
              <a:t>дефибрилляции</a:t>
            </a:r>
            <a:r>
              <a:rPr lang="ru-RU" sz="1600" dirty="0"/>
              <a:t>.</a:t>
            </a:r>
          </a:p>
          <a:p>
            <a:r>
              <a:rPr lang="ru-RU" sz="1600" dirty="0"/>
              <a:t>Компрессии грудной клетки. Руки вертикальны и не сгибаются в локтях. Делается 30 компрессий подряд.</a:t>
            </a:r>
          </a:p>
          <a:p>
            <a:r>
              <a:rPr lang="ru-RU" sz="1600" dirty="0"/>
              <a:t>Проведение искусственной вентиляции легких.</a:t>
            </a:r>
          </a:p>
          <a:p>
            <a:r>
              <a:rPr lang="ru-RU" sz="1600" dirty="0"/>
              <a:t>Искусственное дыхание.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marL="45720" indent="0"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Подготовка к </a:t>
            </a:r>
            <a:r>
              <a:rPr lang="ru-RU" dirty="0" err="1"/>
              <a:t>дефибрилляции</a:t>
            </a:r>
            <a:endParaRPr lang="ru-RU" dirty="0"/>
          </a:p>
        </p:txBody>
      </p:sp>
      <p:pic>
        <p:nvPicPr>
          <p:cNvPr id="6146" name="Picture 2" descr="D:\SystemFolders\Desktop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945" y="1772816"/>
            <a:ext cx="3616503" cy="465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886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1600" dirty="0"/>
              <a:t>В стандарт базовой сердечно-легочной реанимации входит применение АНД — автоматического наружного дефибриллятора. Этот прибор отличается от ручного дефибриллятора тем, что он самостоятельно определяет характер нарушения сердечного ритма и подбирает необходимую величину электрического разряда для </a:t>
            </a:r>
            <a:r>
              <a:rPr lang="ru-RU" sz="1600" dirty="0" err="1"/>
              <a:t>дефибрилляции</a:t>
            </a:r>
            <a:r>
              <a:rPr lang="ru-RU" sz="1600" dirty="0"/>
              <a:t>. Таким образом, использовать АНД могут даже люди без медицинского образования. Аппарат оснащен голосовыми и визуальными подсказками, что максимально облегчает его применение неспециалистами.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66225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Особенности </a:t>
            </a:r>
            <a:r>
              <a:rPr lang="ru-RU" dirty="0" err="1"/>
              <a:t>дефибрилляции</a:t>
            </a:r>
            <a:r>
              <a:rPr lang="ru-RU" dirty="0"/>
              <a:t> при сердечно-легочной реанимации</a:t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 descr="D:\SystemFolders\Desktop\article-10-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859" y="1739434"/>
            <a:ext cx="371049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377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Выполняйте базовую СЛР до тех пор, пока вам не доставят автоматический дефибриллятор. Одновременно освободите грудь пострадавшего от одежды.</a:t>
            </a:r>
          </a:p>
          <a:p>
            <a:r>
              <a:rPr lang="ru-RU" dirty="0"/>
              <a:t>Возьмите АНД, откройте крышку и наклейте электроды на грудь пострадавшего согласно схеме (она указана на самих электродах или на крышке прибора).</a:t>
            </a:r>
          </a:p>
          <a:p>
            <a:r>
              <a:rPr lang="ru-RU" dirty="0"/>
              <a:t>Прекратите СЛР и нажмите кнопку включения АНД.</a:t>
            </a:r>
          </a:p>
          <a:p>
            <a:r>
              <a:rPr lang="ru-RU" dirty="0"/>
              <a:t>Аппарат будет анализировать сердечный ритм пострадавшего в течение нескольких секунд, затем выдаст голосовое оповещение: «Обнаружена фибрилляция желудочков» или «Обнаружена желудочковая тахикардия». Если ритм синусовый или есть асистолия, АНД обычно не подает голосового сигнала.</a:t>
            </a:r>
          </a:p>
          <a:p>
            <a:r>
              <a:rPr lang="ru-RU" dirty="0"/>
              <a:t>Если АНД работает в полностью автоматическом режиме, он подаст </a:t>
            </a:r>
            <a:r>
              <a:rPr lang="ru-RU" sz="2300" dirty="0">
                <a:solidFill>
                  <a:srgbClr val="FF0000"/>
                </a:solidFill>
              </a:rPr>
              <a:t>голосовое</a:t>
            </a:r>
            <a:r>
              <a:rPr lang="ru-RU" sz="2300" dirty="0"/>
              <a:t> </a:t>
            </a:r>
            <a:r>
              <a:rPr lang="ru-RU" sz="2300" dirty="0">
                <a:solidFill>
                  <a:srgbClr val="FF0000"/>
                </a:solidFill>
              </a:rPr>
              <a:t>оповещение, что прикасаться к пациенту нельзя</a:t>
            </a:r>
            <a:r>
              <a:rPr lang="ru-RU" dirty="0"/>
              <a:t>. После этого аппарат самостоятельно подаст электрический разряд необходимой мощности.</a:t>
            </a:r>
          </a:p>
          <a:p>
            <a:r>
              <a:rPr lang="ru-RU" dirty="0"/>
              <a:t>После голосового оповещения продолжайте СЛР в течение двух минут, затем снова проанализируйте сердечный ритм с помощью прибора.</a:t>
            </a:r>
          </a:p>
          <a:p>
            <a:r>
              <a:rPr lang="ru-RU" dirty="0"/>
              <a:t>Выполняйте указанные действия до появления признаков жизни у пациента либо в </a:t>
            </a:r>
            <a:r>
              <a:rPr lang="ru-RU" dirty="0">
                <a:solidFill>
                  <a:srgbClr val="FF0000"/>
                </a:solidFill>
              </a:rPr>
              <a:t>течение 30 минут.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Алгоритм использования АНД при отсутствии у пострадавшего сознания, дыхания и кровообращения</a:t>
            </a:r>
            <a:r>
              <a:rPr lang="ru-RU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33007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Существуют условия, служащие препятствием для выполнения сердечно-легочной реанимации ввиду опасности для жизни спасателя или недостаточной пользы для пострадавшего. К таким ситуациям относят:</a:t>
            </a:r>
          </a:p>
          <a:p>
            <a:r>
              <a:rPr lang="ru-RU" dirty="0"/>
              <a:t>Наличие тампонады перикарда или массивного кровотечения в грудной полости. В этом случае компрессии грудной клетки неэффективны.</a:t>
            </a:r>
          </a:p>
          <a:p>
            <a:r>
              <a:rPr lang="ru-RU" dirty="0"/>
              <a:t>Большое количество пострадавших, которое в несколько раз превышает число спасателей.</a:t>
            </a:r>
          </a:p>
          <a:p>
            <a:r>
              <a:rPr lang="ru-RU" dirty="0"/>
              <a:t>Угрожающие условия окружающей среды: обвал камней или сход снежной лавины в горах, обрушение зданий.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Реанимация в особых условиях</a:t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 descr="D:\SystemFolders\Desktop\dif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420888"/>
            <a:ext cx="403935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601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1600" dirty="0"/>
              <a:t>Параметры </a:t>
            </a:r>
            <a:r>
              <a:rPr lang="ru-RU" sz="1600" dirty="0" err="1"/>
              <a:t>дефибрилляции</a:t>
            </a:r>
            <a:r>
              <a:rPr lang="ru-RU" sz="1600" dirty="0"/>
              <a:t> у выставляются </a:t>
            </a:r>
            <a:r>
              <a:rPr lang="ru-RU" sz="1600" dirty="0">
                <a:solidFill>
                  <a:srgbClr val="FF0000"/>
                </a:solidFill>
              </a:rPr>
              <a:t>вручную</a:t>
            </a:r>
            <a:r>
              <a:rPr lang="ru-RU" sz="1600" dirty="0"/>
              <a:t>.</a:t>
            </a:r>
          </a:p>
          <a:p>
            <a:r>
              <a:rPr lang="ru-RU" sz="1600" dirty="0"/>
              <a:t> Ручной дефибриллятор не выдает голосовые команды, в отличии от АНД, который чётко подсказывает реаниматору последовательность действий в зависимости от ситуации. Ручной дефибриллятор имеет дополнительные функции - мониторинг жизненных показателей пациента. </a:t>
            </a:r>
          </a:p>
          <a:p>
            <a:r>
              <a:rPr lang="ru-RU" sz="1600" dirty="0"/>
              <a:t>Батарея является заряжаемой, необходимо периодически проводить её зарядку.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marL="45720" indent="0"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Ручной дефибриллятор </a:t>
            </a:r>
          </a:p>
        </p:txBody>
      </p:sp>
      <p:pic>
        <p:nvPicPr>
          <p:cNvPr id="8194" name="Picture 2" descr="D:\SystemFolders\Desktop\Без названия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564904"/>
            <a:ext cx="3960440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4745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- невозможно обеспечить безопасность спасателя; </a:t>
            </a:r>
          </a:p>
          <a:p>
            <a:r>
              <a:rPr lang="ru-RU" dirty="0"/>
              <a:t>- есть очевидные признаки повреждений, не совместимых с жизнью или необратимой смерти; </a:t>
            </a:r>
          </a:p>
          <a:p>
            <a:r>
              <a:rPr lang="ru-RU" dirty="0"/>
              <a:t>- имеются другие веские свидетельства того, что дальнейшее проведение реанимационного пособия </a:t>
            </a:r>
            <a:r>
              <a:rPr lang="ru-RU" dirty="0">
                <a:solidFill>
                  <a:srgbClr val="FF0000"/>
                </a:solidFill>
              </a:rPr>
              <a:t>безнадёжно и бесперспективно</a:t>
            </a:r>
            <a:r>
              <a:rPr lang="ru-RU" dirty="0"/>
              <a:t>.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Отказ от СЛР</a:t>
            </a:r>
          </a:p>
        </p:txBody>
      </p:sp>
      <p:pic>
        <p:nvPicPr>
          <p:cNvPr id="9218" name="Picture 2" descr="D:\SystemFolders\Desktop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72816"/>
            <a:ext cx="3384053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9887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Федеральный закон РФ от 21.11.2011 N 323-ФЗ «Об основах охраны здоровья граждан в РФ» </a:t>
            </a:r>
          </a:p>
          <a:p>
            <a:r>
              <a:rPr lang="ru-RU" dirty="0"/>
              <a:t> Постановление Правительства РФ от 20.09.12 №950 «Об утверждении правил определения момента смерти человека, в том числе критериев и процедуры установления смерти человека, правил прекращения реанимационных мероприятий и формы протокола установления смерти человека»</a:t>
            </a:r>
          </a:p>
          <a:p>
            <a:r>
              <a:rPr lang="ru-RU" dirty="0"/>
              <a:t>  Приказ Министерства здравоохранения РФ от 15 ноября 2012 г. № 919н «Об утверждении Порядка оказания медицинской помощи взрослому населению по профилю «анестезиология и реаниматология»</a:t>
            </a:r>
          </a:p>
          <a:p>
            <a:r>
              <a:rPr lang="ru-RU" dirty="0"/>
              <a:t>  Приказ МЗ РФ от 25.12.2014 № 908н «О порядке установления диагноза смерти мозга человека» (зарегистрирован в Минюсте РФ 12.05.15 №37230, вступил в силу с 01.01.2016) </a:t>
            </a:r>
          </a:p>
          <a:p>
            <a:r>
              <a:rPr lang="ru-RU" dirty="0"/>
              <a:t> Методические рекомендации Европейского Совета по Реанимации (ERC) 2015 г., членом которого является Российский Совет по реанимации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Нормативно-правовая база</a:t>
            </a:r>
          </a:p>
        </p:txBody>
      </p:sp>
    </p:spTree>
    <p:extLst>
      <p:ext uri="{BB962C8B-B14F-4D97-AF65-F5344CB8AC3E}">
        <p14:creationId xmlns:p14="http://schemas.microsoft.com/office/powerpoint/2010/main" val="1190187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это комбинация действий, направленных на восстановление </a:t>
            </a:r>
            <a:r>
              <a:rPr lang="ru-RU" dirty="0">
                <a:solidFill>
                  <a:srgbClr val="FF0000"/>
                </a:solidFill>
              </a:rPr>
              <a:t>сердцебиения</a:t>
            </a:r>
            <a:r>
              <a:rPr lang="ru-RU" dirty="0"/>
              <a:t> и самостоятельного </a:t>
            </a:r>
            <a:r>
              <a:rPr lang="ru-RU" dirty="0">
                <a:solidFill>
                  <a:srgbClr val="FF0000"/>
                </a:solidFill>
              </a:rPr>
              <a:t>дыхания</a:t>
            </a:r>
            <a:r>
              <a:rPr lang="ru-RU" dirty="0"/>
              <a:t> у </a:t>
            </a:r>
            <a:r>
              <a:rPr lang="ru-RU" dirty="0">
                <a:solidFill>
                  <a:srgbClr val="FF0000"/>
                </a:solidFill>
              </a:rPr>
              <a:t>человека без сознания</a:t>
            </a:r>
            <a:r>
              <a:rPr lang="ru-RU" dirty="0"/>
              <a:t> и с отсутствием указанных функций организма. Процедура включает закрытые компрессии грудной клетки и искусственное дыхание методом «рот в рот» или с помощью специальных устройств.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Базовая сердечно-легочная реанимация (СЛР)</a:t>
            </a:r>
          </a:p>
        </p:txBody>
      </p:sp>
      <p:pic>
        <p:nvPicPr>
          <p:cNvPr id="1026" name="Picture 2" descr="D:\SystemFolders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506" y="2465487"/>
            <a:ext cx="3888432" cy="3653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796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1600" dirty="0"/>
              <a:t>Основоположником современной системы СЛР считается австрийский анестезиолог еврейского происхождения </a:t>
            </a:r>
            <a:r>
              <a:rPr lang="ru-RU" sz="1600" dirty="0">
                <a:solidFill>
                  <a:srgbClr val="FF0000"/>
                </a:solidFill>
              </a:rPr>
              <a:t>Петер </a:t>
            </a:r>
            <a:r>
              <a:rPr lang="ru-RU" sz="1600" dirty="0" err="1">
                <a:solidFill>
                  <a:srgbClr val="FF0000"/>
                </a:solidFill>
              </a:rPr>
              <a:t>Сафар</a:t>
            </a:r>
            <a:r>
              <a:rPr lang="ru-RU" sz="1600" dirty="0"/>
              <a:t>, который в </a:t>
            </a:r>
            <a:r>
              <a:rPr lang="ru-RU" sz="1600" dirty="0">
                <a:solidFill>
                  <a:srgbClr val="FF0000"/>
                </a:solidFill>
              </a:rPr>
              <a:t>1950-х годах </a:t>
            </a:r>
            <a:r>
              <a:rPr lang="ru-RU" sz="1600" dirty="0"/>
              <a:t>разработал базовый алгоритм реанимации и внедрил </a:t>
            </a:r>
            <a:r>
              <a:rPr lang="ru-RU" sz="1600" dirty="0">
                <a:solidFill>
                  <a:srgbClr val="FF0000"/>
                </a:solidFill>
              </a:rPr>
              <a:t>тройной прием </a:t>
            </a:r>
            <a:r>
              <a:rPr lang="ru-RU" sz="1600" dirty="0" err="1">
                <a:solidFill>
                  <a:srgbClr val="FF0000"/>
                </a:solidFill>
              </a:rPr>
              <a:t>Сафара</a:t>
            </a:r>
            <a:r>
              <a:rPr lang="ru-RU" sz="1600" dirty="0">
                <a:solidFill>
                  <a:srgbClr val="FF0000"/>
                </a:solidFill>
              </a:rPr>
              <a:t>.</a:t>
            </a:r>
            <a:r>
              <a:rPr lang="ru-RU" sz="1600" dirty="0"/>
              <a:t> </a:t>
            </a:r>
          </a:p>
          <a:p>
            <a:r>
              <a:rPr lang="ru-RU" sz="1600" dirty="0" err="1"/>
              <a:t>Донего</a:t>
            </a:r>
            <a:r>
              <a:rPr lang="ru-RU" sz="1600" dirty="0"/>
              <a:t> существовали отдельные методики искусственного дыхания (например, рот-в-рот) и массажа сердца, но их комбинирование в единый, стандартизированный подход для спасения жизни при остановке сердца было заслугой именно </a:t>
            </a:r>
            <a:r>
              <a:rPr lang="ru-RU" sz="1600" dirty="0" err="1"/>
              <a:t>Сафара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Кто придумал СЛР?</a:t>
            </a:r>
          </a:p>
        </p:txBody>
      </p:sp>
      <p:pic>
        <p:nvPicPr>
          <p:cNvPr id="2050" name="Picture 2" descr="D:\SystemFolders\Desktop\Peter-Josef-Saf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596" y="1772816"/>
            <a:ext cx="324036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923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По данным медицинской </a:t>
            </a:r>
            <a:r>
              <a:rPr lang="ru-RU" dirty="0" err="1"/>
              <a:t>статистики,смертность</a:t>
            </a:r>
            <a:r>
              <a:rPr lang="ru-RU" dirty="0"/>
              <a:t> на фоне внезапной остановки кровообращения составляет около 300 тысяч случаев в год. </a:t>
            </a:r>
          </a:p>
          <a:p>
            <a:pPr marL="45720" indent="0">
              <a:buNone/>
            </a:pPr>
            <a:r>
              <a:rPr lang="ru-RU" dirty="0"/>
              <a:t>Причиной спонтанной остановки кровообращения в 18% случаев выступает фибрилляция желудочков или пароксизмальная желудочковая тахикардия. Из этого количества пострадавших выживает лишь 44%, однако экстренная СЛР, выполненная в течение первых пяти минут после остановки сердца, увеличивает выживаемость до 75%.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Статистика</a:t>
            </a:r>
          </a:p>
        </p:txBody>
      </p:sp>
      <p:pic>
        <p:nvPicPr>
          <p:cNvPr id="3074" name="Picture 2" descr="D:\SystemFolders\Desktop\article-10-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416" y="2420888"/>
            <a:ext cx="4012239" cy="3720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288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Убедитесь, что окружающая обстановка </a:t>
            </a:r>
            <a:r>
              <a:rPr lang="ru-RU" dirty="0">
                <a:solidFill>
                  <a:srgbClr val="FF0000"/>
                </a:solidFill>
              </a:rPr>
              <a:t>безопасна для вас</a:t>
            </a:r>
            <a:r>
              <a:rPr lang="ru-RU" dirty="0"/>
              <a:t>: оглядитесь по сторонам, посмотрите вверх. Если угрозы нет, позовите других людей, чтобы они помогли вам в случае необходимости.</a:t>
            </a:r>
          </a:p>
          <a:p>
            <a:r>
              <a:rPr lang="ru-RU" dirty="0"/>
              <a:t>Подойдите к пострадавшему и убедитесь, что он нуждается в проведении СЛР. Показания для сердечно-легочной реанимации: </a:t>
            </a:r>
            <a:r>
              <a:rPr lang="ru-RU" dirty="0">
                <a:solidFill>
                  <a:srgbClr val="FF0000"/>
                </a:solidFill>
              </a:rPr>
              <a:t>отсутствие сознания, дыхания и сердцебиения</a:t>
            </a:r>
            <a:r>
              <a:rPr lang="ru-RU" dirty="0"/>
              <a:t>. Слегка потрясите человека за плечо, позовите его — это приемы оценки сознания. Если пострадавший не отвечает, наклонитесь к его лицу ухом и послушайте, есть ли дыхание. Одновременно смотрите на грудь человека и отмечайте, происходят ли дыхательные движения. Оцените наличие пульса на сонной артерии. На определение показаний отведено не более 10 секунд.</a:t>
            </a:r>
          </a:p>
          <a:p>
            <a:r>
              <a:rPr lang="ru-RU" dirty="0"/>
              <a:t>Если вы видите, что у пострадавшего нет сознания и дыхания, вероятнее всего, у него отсутствует и сердцебиение — это означает, что нужно немедленно приступать к СЛР. Попросите окружающих вызвать «Скорую помощь», а если рядом с вами никого нет, сделайте звонок сами как можно быстрее.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Проведение легочной реанимации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5845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719070"/>
            <a:ext cx="8249340" cy="4950289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Уложите человека на твердую и ровную поверхность (пол, земля, широкая доска) и оцените проходимость дыхательных путей. Для этого положите одну руку на лоб пострадавшего, а другой приподнимите его подбородок. Откройте человеку рот, при необходимости удалите рвотные массы рукой, обернутой платком.</a:t>
            </a:r>
          </a:p>
          <a:p>
            <a:r>
              <a:rPr lang="ru-RU" dirty="0"/>
              <a:t>Незамедлительно приступайте к выполнению компрессий грудной клетки. Встаньте на колени рядом с пострадавшим. Расположите руки на его груди так, чтобы </a:t>
            </a:r>
            <a:r>
              <a:rPr lang="ru-RU" dirty="0">
                <a:solidFill>
                  <a:srgbClr val="FF0000"/>
                </a:solidFill>
              </a:rPr>
              <a:t>основание нижней кисти приходилось на середину грудины человека, а основание верхней кисти находилось точно над нижней</a:t>
            </a:r>
            <a:r>
              <a:rPr lang="ru-RU" dirty="0"/>
              <a:t>. Выпрямите руки в локтях, старайтесь нависать над пострадавшим и оказывать давление на его грудную клетку всем телом. Нажимайте на грудину так, чтобы продавить ее на глубину 5–6 см. Частота надавливаний должна составлять примерно 100 раз в минуту. Выполните 30 надавливаний и сразу переходите к искусственной вентиляции легких пострадавшего.</a:t>
            </a:r>
          </a:p>
          <a:p>
            <a:r>
              <a:rPr lang="ru-RU" dirty="0"/>
              <a:t>Накройте рот человека салфеткой или медицинской маской и приступайте к искусственному дыханию. Закройте нос пострадавшего одной рукой, наберите побольше воздуха в свои легкие, накройте рот пострадавшего своими губами и выдохните воздух. Повторите действие еще раз. </a:t>
            </a:r>
            <a:r>
              <a:rPr lang="ru-RU" dirty="0">
                <a:solidFill>
                  <a:srgbClr val="FF0000"/>
                </a:solidFill>
              </a:rPr>
              <a:t>При этом грудная клетка пострадавшего должна приподниматься и опускаться.</a:t>
            </a:r>
          </a:p>
          <a:p>
            <a:r>
              <a:rPr lang="ru-RU" dirty="0"/>
              <a:t>Чередуйте искусственное дыхание и компрессию грудной клетки с частотой два вдоха на 30 надавливаний на грудь. Продолжайте СЛР до появления признаков жизни у пострадавшего (</a:t>
            </a:r>
            <a:r>
              <a:rPr lang="ru-RU" dirty="0" err="1"/>
              <a:t>порозовение</a:t>
            </a:r>
            <a:r>
              <a:rPr lang="ru-RU" dirty="0"/>
              <a:t> кожи, появление самостоятельного дыхания и пульса), либо в течение 30 минут. Если через полчаса активной СЛР признаков жизни нет, можно прекращать манипуляцию, так как это означает окончательную биологическую смерть мозга.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Проведение легочной реанимации</a:t>
            </a:r>
          </a:p>
        </p:txBody>
      </p:sp>
    </p:spTree>
    <p:extLst>
      <p:ext uri="{BB962C8B-B14F-4D97-AF65-F5344CB8AC3E}">
        <p14:creationId xmlns:p14="http://schemas.microsoft.com/office/powerpoint/2010/main" val="3476361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1600" dirty="0"/>
              <a:t>АНД (AED - </a:t>
            </a:r>
            <a:r>
              <a:rPr lang="ru-RU" sz="1600" dirty="0" err="1"/>
              <a:t>Automatic</a:t>
            </a:r>
            <a:r>
              <a:rPr lang="ru-RU" sz="1600" dirty="0"/>
              <a:t> </a:t>
            </a:r>
            <a:r>
              <a:rPr lang="ru-RU" sz="1600" dirty="0" err="1"/>
              <a:t>External</a:t>
            </a:r>
            <a:r>
              <a:rPr lang="ru-RU" sz="1600" dirty="0"/>
              <a:t> </a:t>
            </a:r>
            <a:r>
              <a:rPr lang="ru-RU" sz="1600" dirty="0" err="1"/>
              <a:t>Defibrillator</a:t>
            </a:r>
            <a:r>
              <a:rPr lang="ru-RU" sz="1600" dirty="0"/>
              <a:t> (англ.)) - представляет собой портативное электронное </a:t>
            </a:r>
            <a:r>
              <a:rPr lang="ru-RU" sz="1600" dirty="0" err="1"/>
              <a:t>устройство,которое</a:t>
            </a:r>
            <a:r>
              <a:rPr lang="ru-RU" sz="1600" dirty="0"/>
              <a:t> самостоятельно диагностирует потенциально опасные для жизнедеятельности организма нарушения ритма сердца и может купировать </a:t>
            </a:r>
            <a:r>
              <a:rPr lang="ru-RU" sz="1600" dirty="0" err="1"/>
              <a:t>жизнеугрожающие</a:t>
            </a:r>
            <a:r>
              <a:rPr lang="ru-RU" sz="1600" dirty="0"/>
              <a:t> аритмию при помощи подачи электрического </a:t>
            </a:r>
            <a:r>
              <a:rPr lang="ru-RU" sz="1600" dirty="0" err="1"/>
              <a:t>разряда.Рекомендуемая</a:t>
            </a:r>
            <a:r>
              <a:rPr lang="ru-RU" sz="1600" dirty="0"/>
              <a:t> величина электрического импульса для </a:t>
            </a:r>
            <a:r>
              <a:rPr lang="ru-RU" sz="1600" dirty="0" err="1"/>
              <a:t>дефибрилляции</a:t>
            </a:r>
            <a:r>
              <a:rPr lang="ru-RU" sz="1600" dirty="0"/>
              <a:t> АНД составляет 120-200 Дж в зависимости от производителя.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40000" lnSpcReduction="20000"/>
          </a:bodyPr>
          <a:lstStyle/>
          <a:p>
            <a:pPr marL="45720" indent="0"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Автоматический наружный дефибриллятор </a:t>
            </a:r>
          </a:p>
        </p:txBody>
      </p:sp>
      <p:pic>
        <p:nvPicPr>
          <p:cNvPr id="7170" name="Picture 2" descr="D:\SystemFolders\Desktop\fc93109245358ebc024467877f56b85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00809"/>
            <a:ext cx="3312368" cy="432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359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Для того, чтобы разобраться в принципе работы автоматического наружного дефибриллятора, необходимо вспомнить анатомию и физиологию сердца. В норме в определённой точке миокарда (так называемый «синусовый узел», расположенный в правом предсердии и являющийся врождённым водителем ритма) формируются регулярные электрические импульсы. После возникновения электрического импульса, он распространяется по проводящей системе сердца и возбуждает всю сердечную мышцу. Возбуждение из синусового узла достигает сначала атриовентрикулярного узла, а затем, спустя непродолжительное время, распространяется по Пучку Гиса, его правой и левой ножкам, и далее по волокнам </a:t>
            </a:r>
            <a:r>
              <a:rPr lang="ru-RU" dirty="0" err="1"/>
              <a:t>Пуркинье</a:t>
            </a:r>
            <a:r>
              <a:rPr lang="ru-RU" dirty="0"/>
              <a:t>. После этого возбуждения происходит сокращение сердечной мышцы - так называемая систола. Внезапная остановка кровообращения – это полное прекращение насосной функции миокарда, в результате чего сердечная деятельность 21 становится абсолютно неэффективной, что приводит к нарушению кровообращения во всех тканях и органах, провоцирующему развитие клинической смерти. При этом на ЭКГ биоэлектрическая активность сердца может либо отсутствовать полностью, либо сохраняться электрическая и механическая активность, но они не могут обеспечивать эффективное кровообращение.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 РАБОТЫ АНД </a:t>
            </a:r>
          </a:p>
        </p:txBody>
      </p:sp>
    </p:spTree>
    <p:extLst>
      <p:ext uri="{BB962C8B-B14F-4D97-AF65-F5344CB8AC3E}">
        <p14:creationId xmlns:p14="http://schemas.microsoft.com/office/powerpoint/2010/main" val="7616316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177</TotalTime>
  <Words>1470</Words>
  <Application>Microsoft Office PowerPoint</Application>
  <PresentationFormat>Экран (4:3)</PresentationFormat>
  <Paragraphs>60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Franklin Gothic Medium</vt:lpstr>
      <vt:lpstr>Wingdings</vt:lpstr>
      <vt:lpstr>Wingdings 2</vt:lpstr>
      <vt:lpstr>Сетка</vt:lpstr>
      <vt:lpstr>Проведение базовой СЛР у взрослых с применением автоматической наружной фибрилляции(АНД) </vt:lpstr>
      <vt:lpstr>Нормативно-правовая база</vt:lpstr>
      <vt:lpstr>Базовая сердечно-легочная реанимация (СЛР)</vt:lpstr>
      <vt:lpstr>Кто придумал СЛР?</vt:lpstr>
      <vt:lpstr>Статистика</vt:lpstr>
      <vt:lpstr>Проведение легочной реанимации </vt:lpstr>
      <vt:lpstr>Проведение легочной реанимации</vt:lpstr>
      <vt:lpstr>Автоматический наружный дефибриллятор </vt:lpstr>
      <vt:lpstr>ПРИНЦИП РАБОТЫ АНД </vt:lpstr>
      <vt:lpstr>Подготовка к дефибрилляции</vt:lpstr>
      <vt:lpstr>Особенности дефибрилляции при сердечно-легочной реанимации </vt:lpstr>
      <vt:lpstr>Алгоритм использования АНД при отсутствии у пострадавшего сознания, дыхания и кровообращения:</vt:lpstr>
      <vt:lpstr>Реанимация в особых условиях </vt:lpstr>
      <vt:lpstr>Ручной дефибриллятор </vt:lpstr>
      <vt:lpstr>Отказ от СЛР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Проведение базовой СЛР у взрослых с применением автоматической наружной фибрилляции(АНД)</dc:title>
  <dc:creator>User</dc:creator>
  <cp:lastModifiedBy>User</cp:lastModifiedBy>
  <cp:revision>18</cp:revision>
  <dcterms:created xsi:type="dcterms:W3CDTF">2025-09-17T03:19:31Z</dcterms:created>
  <dcterms:modified xsi:type="dcterms:W3CDTF">2025-10-10T03:21:04Z</dcterms:modified>
</cp:coreProperties>
</file>