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3" r:id="rId4"/>
    <p:sldId id="265" r:id="rId5"/>
    <p:sldId id="266" r:id="rId6"/>
    <p:sldId id="267" r:id="rId7"/>
    <p:sldId id="268" r:id="rId8"/>
    <p:sldId id="269" r:id="rId9"/>
    <p:sldId id="270" r:id="rId10"/>
    <p:sldId id="271" r:id="rId11"/>
    <p:sldId id="258" r:id="rId12"/>
    <p:sldId id="260" r:id="rId13"/>
    <p:sldId id="261" r:id="rId14"/>
    <p:sldId id="259" r:id="rId15"/>
    <p:sldId id="26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1F5530F2-C956-409B-AAE9-95C4FD841566}" type="datetimeFigureOut">
              <a:rPr lang="ru-RU" smtClean="0"/>
              <a:t>10.10.2025</a:t>
            </a:fld>
            <a:endParaRPr lang="ru-RU"/>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54E6ECF9-C5F9-44C3-94ED-03B019618E7D}" type="slidenum">
              <a:rPr lang="ru-RU" smtClean="0"/>
              <a:t>‹#›</a:t>
            </a:fld>
            <a:endParaRPr lang="ru-RU"/>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ru-RU"/>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1F5530F2-C956-409B-AAE9-95C4FD841566}"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6ECF9-C5F9-44C3-94ED-03B019618E7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F5530F2-C956-409B-AAE9-95C4FD841566}"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54E6ECF9-C5F9-44C3-94ED-03B019618E7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F5530F2-C956-409B-AAE9-95C4FD841566}" type="datetimeFigureOut">
              <a:rPr lang="ru-RU" smtClean="0"/>
              <a:t>10.10.2025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E6ECF9-C5F9-44C3-94ED-03B019618E7D}" type="slidenum">
              <a:rPr lang="ru-RU" smtClean="0"/>
              <a:t>‹#›</a:t>
            </a:fld>
            <a:endParaRPr lang="ru-RU"/>
          </a:p>
        </p:txBody>
      </p:sp>
      <p:sp>
        <p:nvSpPr>
          <p:cNvPr id="7" name="Title 6"/>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9" name="Date Placeholder 8"/>
          <p:cNvSpPr>
            <a:spLocks noGrp="1"/>
          </p:cNvSpPr>
          <p:nvPr>
            <p:ph type="dt" sz="half" idx="10"/>
          </p:nvPr>
        </p:nvSpPr>
        <p:spPr/>
        <p:txBody>
          <a:bodyPr/>
          <a:lstStyle>
            <a:lvl1pPr>
              <a:defRPr>
                <a:solidFill>
                  <a:srgbClr val="FFFFFF"/>
                </a:solidFill>
              </a:defRPr>
            </a:lvl1pPr>
          </a:lstStyle>
          <a:p>
            <a:fld id="{1F5530F2-C956-409B-AAE9-95C4FD841566}" type="datetimeFigureOut">
              <a:rPr lang="ru-RU" smtClean="0"/>
              <a:t>10.10.2025</a:t>
            </a:fld>
            <a:endParaRPr lang="ru-RU"/>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54E6ECF9-C5F9-44C3-94ED-03B019618E7D}" type="slidenum">
              <a:rPr lang="ru-RU" smtClean="0"/>
              <a:t>‹#›</a:t>
            </a:fld>
            <a:endParaRPr lang="ru-RU"/>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ru-RU"/>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ru-RU"/>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F5530F2-C956-409B-AAE9-95C4FD841566}"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6ECF9-C5F9-44C3-94ED-03B019618E7D}"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F5530F2-C956-409B-AAE9-95C4FD841566}" type="datetimeFigureOut">
              <a:rPr lang="ru-RU" smtClean="0"/>
              <a:t>10.10.2025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4E6ECF9-C5F9-44C3-94ED-03B019618E7D}"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F5530F2-C956-409B-AAE9-95C4FD841566}" type="datetimeFigureOut">
              <a:rPr lang="ru-RU" smtClean="0"/>
              <a:t>10.10.2025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E6ECF9-C5F9-44C3-94ED-03B019618E7D}" type="slidenum">
              <a:rPr lang="ru-RU" smtClean="0"/>
              <a:t>‹#›</a:t>
            </a:fld>
            <a:endParaRPr lang="ru-RU"/>
          </a:p>
        </p:txBody>
      </p:sp>
      <p:sp>
        <p:nvSpPr>
          <p:cNvPr id="6" name="Title 5"/>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F5530F2-C956-409B-AAE9-95C4FD841566}" type="datetimeFigureOut">
              <a:rPr lang="ru-RU" smtClean="0"/>
              <a:t>10.10.2025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4E6ECF9-C5F9-44C3-94ED-03B019618E7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F5530F2-C956-409B-AAE9-95C4FD841566}"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54E6ECF9-C5F9-44C3-94ED-03B019618E7D}" type="slidenum">
              <a:rPr lang="ru-RU" smtClean="0"/>
              <a:t>‹#›</a:t>
            </a:fld>
            <a:endParaRPr lang="ru-RU"/>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ru-RU"/>
              <a:t>Образец заголовка</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F5530F2-C956-409B-AAE9-95C4FD841566}" type="datetimeFigureOut">
              <a:rPr lang="ru-RU" smtClean="0"/>
              <a:t>10.10.2025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E6ECF9-C5F9-44C3-94ED-03B019618E7D}" type="slidenum">
              <a:rPr lang="ru-RU" smtClean="0"/>
              <a:t>‹#›</a:t>
            </a:fld>
            <a:endParaRPr lang="ru-RU"/>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ru-RU"/>
              <a:t>Образец 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1F5530F2-C956-409B-AAE9-95C4FD841566}" type="datetimeFigureOut">
              <a:rPr lang="ru-RU" smtClean="0"/>
              <a:t>10.10.2025</a:t>
            </a:fld>
            <a:endParaRPr lang="ru-RU"/>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ru-RU"/>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54E6ECF9-C5F9-44C3-94ED-03B019618E7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dirty="0"/>
              <a:t>Практическое занятие № 4</a:t>
            </a:r>
          </a:p>
        </p:txBody>
      </p:sp>
      <p:sp>
        <p:nvSpPr>
          <p:cNvPr id="2" name="Заголовок 1"/>
          <p:cNvSpPr>
            <a:spLocks noGrp="1"/>
          </p:cNvSpPr>
          <p:nvPr>
            <p:ph type="title"/>
          </p:nvPr>
        </p:nvSpPr>
        <p:spPr/>
        <p:txBody>
          <a:bodyPr/>
          <a:lstStyle/>
          <a:p>
            <a:pPr algn="ctr"/>
            <a:r>
              <a:rPr lang="ru-RU" dirty="0"/>
              <a:t>Обеспечение периферического венозного доступа</a:t>
            </a:r>
          </a:p>
        </p:txBody>
      </p:sp>
    </p:spTree>
    <p:extLst>
      <p:ext uri="{BB962C8B-B14F-4D97-AF65-F5344CB8AC3E}">
        <p14:creationId xmlns:p14="http://schemas.microsoft.com/office/powerpoint/2010/main" val="98916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a:t>Провести дезинфекцию использованного медицинского инструментария, катетеров, </a:t>
            </a:r>
            <a:r>
              <a:rPr lang="ru-RU" dirty="0" err="1"/>
              <a:t>инфузионных</a:t>
            </a:r>
            <a:r>
              <a:rPr lang="ru-RU" dirty="0"/>
              <a:t> систем, фартука в соответствующих емкостях с дезинфицирующим раствором.</a:t>
            </a:r>
          </a:p>
          <a:p>
            <a:r>
              <a:rPr lang="ru-RU" dirty="0"/>
              <a:t>Обработать дезинфицирующим раствором рабочие поверхности. Снять перчатки и обеззаразить их.</a:t>
            </a:r>
          </a:p>
          <a:p>
            <a:r>
              <a:rPr lang="ru-RU" dirty="0"/>
              <a:t>Вымыть руки под проточной водой с рН нейтральным жидким мылом, просушить разовой салфеткой (индивидуальным полотенцем).</a:t>
            </a:r>
          </a:p>
          <a:p>
            <a:r>
              <a:rPr lang="ru-RU" dirty="0"/>
              <a:t>Обработать руки антисептиком.</a:t>
            </a:r>
          </a:p>
          <a:p>
            <a:r>
              <a:rPr lang="ru-RU" sz="2800" b="1" dirty="0">
                <a:solidFill>
                  <a:srgbClr val="FF0000"/>
                </a:solidFill>
              </a:rPr>
              <a:t>Осложнения:</a:t>
            </a:r>
            <a:r>
              <a:rPr lang="ru-RU" b="1" dirty="0"/>
              <a:t> </a:t>
            </a:r>
            <a:r>
              <a:rPr lang="ru-RU" dirty="0"/>
              <a:t>1)</a:t>
            </a:r>
            <a:r>
              <a:rPr lang="ru-RU" b="1" dirty="0"/>
              <a:t> </a:t>
            </a:r>
            <a:r>
              <a:rPr lang="ru-RU" dirty="0"/>
              <a:t>тромбофлебит; 2) флегмона; 3) сепсис; 4) </a:t>
            </a:r>
            <a:r>
              <a:rPr lang="ru-RU" dirty="0" err="1"/>
              <a:t>тромбирование</a:t>
            </a:r>
            <a:r>
              <a:rPr lang="ru-RU" dirty="0"/>
              <a:t> из катетера; 5) кровотечение из катетера; 6) воздушная эмболия; 7) самопроизвольное удаление и миграция катетера; 8) </a:t>
            </a:r>
            <a:r>
              <a:rPr lang="ru-RU" dirty="0" err="1"/>
              <a:t>склерозирование</a:t>
            </a:r>
            <a:r>
              <a:rPr lang="ru-RU" dirty="0"/>
              <a:t> центральной вены в случае частой смены катетера.</a:t>
            </a:r>
          </a:p>
          <a:p>
            <a:pPr marL="45720" indent="0">
              <a:buNone/>
            </a:pPr>
            <a:endParaRPr lang="ru-RU" dirty="0"/>
          </a:p>
        </p:txBody>
      </p:sp>
      <p:sp>
        <p:nvSpPr>
          <p:cNvPr id="3" name="Заголовок 2"/>
          <p:cNvSpPr>
            <a:spLocks noGrp="1"/>
          </p:cNvSpPr>
          <p:nvPr>
            <p:ph type="title"/>
          </p:nvPr>
        </p:nvSpPr>
        <p:spPr/>
        <p:txBody>
          <a:bodyPr/>
          <a:lstStyle/>
          <a:p>
            <a:r>
              <a:rPr lang="ru-RU" b="1" dirty="0"/>
              <a:t>Заключительный этап выполнения манипуляции.</a:t>
            </a:r>
            <a:endParaRPr lang="ru-RU" dirty="0"/>
          </a:p>
        </p:txBody>
      </p:sp>
    </p:spTree>
    <p:extLst>
      <p:ext uri="{BB962C8B-B14F-4D97-AF65-F5344CB8AC3E}">
        <p14:creationId xmlns:p14="http://schemas.microsoft.com/office/powerpoint/2010/main" val="201133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ru-RU" i="1" dirty="0"/>
              <a:t>Избегайте многократного соприкосновения руками к катетеру.</a:t>
            </a:r>
            <a:endParaRPr lang="ru-RU" dirty="0"/>
          </a:p>
          <a:p>
            <a:r>
              <a:rPr lang="ru-RU" i="1" dirty="0"/>
              <a:t>Строго соблюдайте асептику и антисептику.</a:t>
            </a:r>
            <a:endParaRPr lang="ru-RU" dirty="0"/>
          </a:p>
          <a:p>
            <a:r>
              <a:rPr lang="ru-RU" i="1" dirty="0"/>
              <a:t>Работайте только в стерильных перчатках.</a:t>
            </a:r>
            <a:endParaRPr lang="ru-RU" dirty="0"/>
          </a:p>
          <a:p>
            <a:r>
              <a:rPr lang="ru-RU" i="1" dirty="0"/>
              <a:t>Боковой инъекционный порт используйте для </a:t>
            </a:r>
            <a:r>
              <a:rPr lang="ru-RU" i="1" dirty="0" err="1"/>
              <a:t>безыгольных</a:t>
            </a:r>
            <a:r>
              <a:rPr lang="ru-RU" i="1" dirty="0"/>
              <a:t> инъекций и промывания катетера, если порт не используется, он должен быть закрыт колпачков.</a:t>
            </a:r>
            <a:endParaRPr lang="ru-RU" dirty="0"/>
          </a:p>
          <a:p>
            <a:r>
              <a:rPr lang="ru-RU" i="1" dirty="0"/>
              <a:t>Меняйте заглушки как можно чаще, заменяя стерильными те, которые были загрязнены кровью.</a:t>
            </a:r>
            <a:endParaRPr lang="ru-RU" dirty="0"/>
          </a:p>
          <a:p>
            <a:r>
              <a:rPr lang="ru-RU" i="1" dirty="0"/>
              <a:t>Промывайте катетер физиологическим раствором сразу после введения лекарственных препаратов.</a:t>
            </a:r>
            <a:endParaRPr lang="ru-RU" dirty="0"/>
          </a:p>
          <a:p>
            <a:r>
              <a:rPr lang="ru-RU" i="1" dirty="0"/>
              <a:t>После введения физиологического раствора вводите </a:t>
            </a:r>
            <a:r>
              <a:rPr lang="ru-RU" i="1" dirty="0" err="1"/>
              <a:t>гепаринизированный</a:t>
            </a:r>
            <a:r>
              <a:rPr lang="ru-RU" i="1" dirty="0"/>
              <a:t> раствор.</a:t>
            </a:r>
            <a:endParaRPr lang="ru-RU" dirty="0"/>
          </a:p>
          <a:p>
            <a:r>
              <a:rPr lang="ru-RU" i="1" dirty="0"/>
              <a:t>Своевременно меняйте защитные повязки.</a:t>
            </a:r>
            <a:endParaRPr lang="ru-RU" dirty="0"/>
          </a:p>
          <a:p>
            <a:r>
              <a:rPr lang="ru-RU" i="1" dirty="0"/>
              <a:t>Регулярно осматривайте место катетеризации.</a:t>
            </a:r>
            <a:endParaRPr lang="ru-RU" dirty="0"/>
          </a:p>
          <a:p>
            <a:r>
              <a:rPr lang="ru-RU" i="1" dirty="0"/>
              <a:t>Выше места катетеризации можно ежедневно накладывать </a:t>
            </a:r>
            <a:r>
              <a:rPr lang="ru-RU" i="1" dirty="0" err="1"/>
              <a:t>тромболитические</a:t>
            </a:r>
            <a:r>
              <a:rPr lang="ru-RU" i="1" dirty="0"/>
              <a:t> мази для уменьшения </a:t>
            </a:r>
            <a:r>
              <a:rPr lang="ru-RU" i="1" dirty="0" err="1"/>
              <a:t>тромбообразования</a:t>
            </a:r>
            <a:r>
              <a:rPr lang="ru-RU" i="1" dirty="0"/>
              <a:t> и риска флебитов.</a:t>
            </a:r>
            <a:endParaRPr lang="ru-RU" dirty="0"/>
          </a:p>
          <a:p>
            <a:pPr marL="45720" indent="0">
              <a:buNone/>
            </a:pPr>
            <a:endParaRPr lang="ru-RU" dirty="0"/>
          </a:p>
        </p:txBody>
      </p:sp>
      <p:sp>
        <p:nvSpPr>
          <p:cNvPr id="3" name="Заголовок 2"/>
          <p:cNvSpPr>
            <a:spLocks noGrp="1"/>
          </p:cNvSpPr>
          <p:nvPr>
            <p:ph type="title"/>
          </p:nvPr>
        </p:nvSpPr>
        <p:spPr>
          <a:xfrm>
            <a:off x="323528" y="332656"/>
            <a:ext cx="8381260" cy="1054394"/>
          </a:xfrm>
        </p:spPr>
        <p:txBody>
          <a:bodyPr/>
          <a:lstStyle/>
          <a:p>
            <a:r>
              <a:rPr lang="ru-RU" dirty="0"/>
              <a:t>Уход за периферическим венозным катетером:</a:t>
            </a:r>
            <a:br>
              <a:rPr lang="ru-RU" dirty="0"/>
            </a:br>
            <a:endParaRPr lang="ru-RU" dirty="0"/>
          </a:p>
        </p:txBody>
      </p:sp>
    </p:spTree>
    <p:extLst>
      <p:ext uri="{BB962C8B-B14F-4D97-AF65-F5344CB8AC3E}">
        <p14:creationId xmlns:p14="http://schemas.microsoft.com/office/powerpoint/2010/main" val="2540238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sz="2800" dirty="0"/>
              <a:t>Получить согласие пациента на выполнение манипуляции. Надеть водонепроницаемый фартук, защитный экран.</a:t>
            </a:r>
          </a:p>
          <a:p>
            <a:r>
              <a:rPr lang="ru-RU" sz="2800" dirty="0"/>
              <a:t>Вымыть руки под проточной водой с рН нейтральным жидким мылом, просушить разовой салфеткой (индивидуальным полотенцем). Обработать антисептиком.</a:t>
            </a:r>
          </a:p>
          <a:p>
            <a:r>
              <a:rPr lang="ru-RU" sz="2800" dirty="0"/>
              <a:t>Надеть стерильные салфетки.</a:t>
            </a:r>
          </a:p>
          <a:p>
            <a:pPr marL="45720" indent="0">
              <a:buNone/>
            </a:pPr>
            <a:endParaRPr lang="ru-RU" dirty="0"/>
          </a:p>
        </p:txBody>
      </p:sp>
      <p:sp>
        <p:nvSpPr>
          <p:cNvPr id="3" name="Заголовок 2"/>
          <p:cNvSpPr>
            <a:spLocks noGrp="1"/>
          </p:cNvSpPr>
          <p:nvPr>
            <p:ph type="title"/>
          </p:nvPr>
        </p:nvSpPr>
        <p:spPr/>
        <p:txBody>
          <a:bodyPr/>
          <a:lstStyle/>
          <a:p>
            <a:r>
              <a:rPr lang="ru-RU" b="1" dirty="0"/>
              <a:t>Подготовительный этап выполнения манипуляции.</a:t>
            </a:r>
            <a:endParaRPr lang="ru-RU" dirty="0"/>
          </a:p>
        </p:txBody>
      </p:sp>
    </p:spTree>
    <p:extLst>
      <p:ext uri="{BB962C8B-B14F-4D97-AF65-F5344CB8AC3E}">
        <p14:creationId xmlns:p14="http://schemas.microsoft.com/office/powerpoint/2010/main" val="108884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a:t>Снять защитную бинтовую повязку.</a:t>
            </a:r>
          </a:p>
          <a:p>
            <a:r>
              <a:rPr lang="ru-RU" dirty="0"/>
              <a:t>Соблюдая правила асептики, от периферии к центру снять лейкопластырную повязку (не использовать ножницы!).</a:t>
            </a:r>
          </a:p>
          <a:p>
            <a:r>
              <a:rPr lang="ru-RU" dirty="0"/>
              <a:t>Смочить стерильный ватный (или марлевый) шарик антисептиком для обработки кожи.</a:t>
            </a:r>
          </a:p>
          <a:p>
            <a:r>
              <a:rPr lang="ru-RU" dirty="0"/>
              <a:t>Удалить катетер из вены.</a:t>
            </a:r>
          </a:p>
          <a:p>
            <a:r>
              <a:rPr lang="ru-RU" dirty="0"/>
              <a:t>Плотно прижать место катетеризации стерильным ватным (или марлевым) шариком на 2-3 минут.</a:t>
            </a:r>
          </a:p>
          <a:p>
            <a:r>
              <a:rPr lang="ru-RU" dirty="0"/>
              <a:t>На место катетеризации положить стерильную марлевую салфетку, зафиксировать лейкопластырем, или наложить бинтовую повязку.</a:t>
            </a:r>
          </a:p>
          <a:p>
            <a:pPr marL="45720" indent="0">
              <a:buNone/>
            </a:pPr>
            <a:endParaRPr lang="ru-RU" dirty="0"/>
          </a:p>
        </p:txBody>
      </p:sp>
      <p:sp>
        <p:nvSpPr>
          <p:cNvPr id="3" name="Заголовок 2"/>
          <p:cNvSpPr>
            <a:spLocks noGrp="1"/>
          </p:cNvSpPr>
          <p:nvPr>
            <p:ph type="title"/>
          </p:nvPr>
        </p:nvSpPr>
        <p:spPr/>
        <p:txBody>
          <a:bodyPr/>
          <a:lstStyle/>
          <a:p>
            <a:r>
              <a:rPr lang="ru-RU" b="1" dirty="0"/>
              <a:t>Основной этап выполнения манипуляции.</a:t>
            </a:r>
            <a:endParaRPr lang="ru-RU" dirty="0"/>
          </a:p>
        </p:txBody>
      </p:sp>
    </p:spTree>
    <p:extLst>
      <p:ext uri="{BB962C8B-B14F-4D97-AF65-F5344CB8AC3E}">
        <p14:creationId xmlns:p14="http://schemas.microsoft.com/office/powerpoint/2010/main" val="762934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b="1" dirty="0"/>
              <a:t>Оснащение: </a:t>
            </a:r>
            <a:r>
              <a:rPr lang="ru-RU" dirty="0"/>
              <a:t>1)</a:t>
            </a:r>
            <a:r>
              <a:rPr lang="ru-RU" b="1" dirty="0"/>
              <a:t> </a:t>
            </a:r>
            <a:r>
              <a:rPr lang="ru-RU" dirty="0"/>
              <a:t>флакон с антисептиком для обработки кожи пациентов и рук медицинского персонала; 2) стерильный материал в упаковке (ватные шарики, салфетки); 3) лейкопластырь; 4) бинт; стерильные перчатки; 5) ножниц; 6) лоток для отработанного материала; 7) емкость с </a:t>
            </a:r>
            <a:r>
              <a:rPr lang="ru-RU" dirty="0" err="1"/>
              <a:t>дезраствором</a:t>
            </a:r>
            <a:r>
              <a:rPr lang="ru-RU" dirty="0"/>
              <a:t> для обеззараживания катетера и материала загрязненного кровью; 8) стерильная пробирка (используется для забора материала на бактериологическое исследование при подозрении на инфицирование катетера).</a:t>
            </a:r>
          </a:p>
          <a:p>
            <a:r>
              <a:rPr lang="ru-RU" b="1" dirty="0"/>
              <a:t>Показания: </a:t>
            </a:r>
            <a:r>
              <a:rPr lang="ru-RU" dirty="0"/>
              <a:t>1)</a:t>
            </a:r>
            <a:r>
              <a:rPr lang="ru-RU" b="1" dirty="0"/>
              <a:t> </a:t>
            </a:r>
            <a:r>
              <a:rPr lang="ru-RU" dirty="0"/>
              <a:t>истечение срока эксплуатации катетера (3 суток); 2) признаки инфицирования и тромбозы катетера.</a:t>
            </a:r>
          </a:p>
          <a:p>
            <a:pPr marL="45720" indent="0">
              <a:buNone/>
            </a:pPr>
            <a:endParaRPr lang="ru-RU" dirty="0"/>
          </a:p>
        </p:txBody>
      </p:sp>
      <p:sp>
        <p:nvSpPr>
          <p:cNvPr id="3" name="Заголовок 2"/>
          <p:cNvSpPr>
            <a:spLocks noGrp="1"/>
          </p:cNvSpPr>
          <p:nvPr>
            <p:ph type="title"/>
          </p:nvPr>
        </p:nvSpPr>
        <p:spPr/>
        <p:txBody>
          <a:bodyPr/>
          <a:lstStyle/>
          <a:p>
            <a:r>
              <a:rPr lang="ru-RU" sz="2800" dirty="0"/>
              <a:t>Техника удаления периферического венозного катетера</a:t>
            </a:r>
            <a:br>
              <a:rPr lang="ru-RU" dirty="0"/>
            </a:br>
            <a:endParaRPr lang="ru-RU" dirty="0"/>
          </a:p>
        </p:txBody>
      </p:sp>
    </p:spTree>
    <p:extLst>
      <p:ext uri="{BB962C8B-B14F-4D97-AF65-F5344CB8AC3E}">
        <p14:creationId xmlns:p14="http://schemas.microsoft.com/office/powerpoint/2010/main" val="1524913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a:t>Проверить целостность канюли катетера. При наличие тромба в катетере или признаков инфицирования кончик катетера иссечь стерильными ножницами и поместить в стерильную пробирку.</a:t>
            </a:r>
          </a:p>
          <a:p>
            <a:r>
              <a:rPr lang="ru-RU" dirty="0"/>
              <a:t>Направить в бактериологическую лабораторию на исследование (по назначению врача, с оформлением соответствующей документации).</a:t>
            </a:r>
          </a:p>
          <a:p>
            <a:r>
              <a:rPr lang="ru-RU" dirty="0"/>
              <a:t>Провести дезинфекцию катетера и материала, загрязненного кровью в соответствии с инструкцией по дезинфекции.</a:t>
            </a:r>
          </a:p>
          <a:p>
            <a:r>
              <a:rPr lang="ru-RU" dirty="0"/>
              <a:t>Снять водонепроницаемый фартук, перчатки, защитный экран (или очки), провести их дезинфекцию.</a:t>
            </a:r>
          </a:p>
          <a:p>
            <a:r>
              <a:rPr lang="ru-RU" dirty="0"/>
              <a:t>Вымыть руки под проточной водой с рН нейтральным жидким мылом, просушить разовой салфеткой (или индивидуальным полотенцем).</a:t>
            </a:r>
          </a:p>
          <a:p>
            <a:r>
              <a:rPr lang="ru-RU" dirty="0"/>
              <a:t>Обработать антисептиком.</a:t>
            </a:r>
          </a:p>
          <a:p>
            <a:pPr marL="45720" indent="0">
              <a:buNone/>
            </a:pPr>
            <a:endParaRPr lang="ru-RU" dirty="0"/>
          </a:p>
        </p:txBody>
      </p:sp>
      <p:sp>
        <p:nvSpPr>
          <p:cNvPr id="3" name="Заголовок 2"/>
          <p:cNvSpPr>
            <a:spLocks noGrp="1"/>
          </p:cNvSpPr>
          <p:nvPr>
            <p:ph type="title"/>
          </p:nvPr>
        </p:nvSpPr>
        <p:spPr/>
        <p:txBody>
          <a:bodyPr/>
          <a:lstStyle/>
          <a:p>
            <a:r>
              <a:rPr lang="ru-RU" b="1" dirty="0"/>
              <a:t>Заключительный этап выполнения манипуляции.</a:t>
            </a:r>
            <a:endParaRPr lang="ru-RU" dirty="0"/>
          </a:p>
        </p:txBody>
      </p:sp>
    </p:spTree>
    <p:extLst>
      <p:ext uri="{BB962C8B-B14F-4D97-AF65-F5344CB8AC3E}">
        <p14:creationId xmlns:p14="http://schemas.microsoft.com/office/powerpoint/2010/main" val="400475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p:txBody>
          <a:bodyPr/>
          <a:lstStyle/>
          <a:p>
            <a:endParaRPr lang="ru-RU"/>
          </a:p>
        </p:txBody>
      </p:sp>
      <p:sp>
        <p:nvSpPr>
          <p:cNvPr id="3" name="Объект 2"/>
          <p:cNvSpPr>
            <a:spLocks noGrp="1"/>
          </p:cNvSpPr>
          <p:nvPr>
            <p:ph sz="half" idx="2"/>
          </p:nvPr>
        </p:nvSpPr>
        <p:spPr/>
        <p:txBody>
          <a:bodyPr/>
          <a:lstStyle/>
          <a:p>
            <a:endParaRPr lang="ru-RU"/>
          </a:p>
        </p:txBody>
      </p:sp>
      <p:sp>
        <p:nvSpPr>
          <p:cNvPr id="4" name="Текст 3"/>
          <p:cNvSpPr>
            <a:spLocks noGrp="1"/>
          </p:cNvSpPr>
          <p:nvPr>
            <p:ph type="body" sz="quarter" idx="3"/>
          </p:nvPr>
        </p:nvSpPr>
        <p:spPr/>
        <p:txBody>
          <a:bodyPr/>
          <a:lstStyle/>
          <a:p>
            <a:endParaRPr lang="ru-RU"/>
          </a:p>
        </p:txBody>
      </p:sp>
      <p:sp>
        <p:nvSpPr>
          <p:cNvPr id="5" name="Объект 4"/>
          <p:cNvSpPr>
            <a:spLocks noGrp="1"/>
          </p:cNvSpPr>
          <p:nvPr>
            <p:ph sz="quarter" idx="4"/>
          </p:nvPr>
        </p:nvSpPr>
        <p:spPr/>
        <p:txBody>
          <a:bodyPr/>
          <a:lstStyle/>
          <a:p>
            <a:endParaRPr lang="ru-RU"/>
          </a:p>
        </p:txBody>
      </p:sp>
      <p:sp>
        <p:nvSpPr>
          <p:cNvPr id="6" name="Заголовок 5"/>
          <p:cNvSpPr>
            <a:spLocks noGrp="1"/>
          </p:cNvSpPr>
          <p:nvPr>
            <p:ph type="title"/>
          </p:nvPr>
        </p:nvSpPr>
        <p:spPr/>
        <p:txBody>
          <a:bodyPr/>
          <a:lstStyle/>
          <a:p>
            <a:r>
              <a:rPr lang="ru-RU" dirty="0"/>
              <a:t>Виды катетеров</a:t>
            </a:r>
          </a:p>
        </p:txBody>
      </p:sp>
      <p:pic>
        <p:nvPicPr>
          <p:cNvPr id="2050" name="Picture 2" descr="D:\SystemFolders\Desktop\3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852936"/>
            <a:ext cx="3799496" cy="32178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SystemFolders\Desktop\kateter-nez-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852936"/>
            <a:ext cx="4032448" cy="3217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595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p:txBody>
          <a:bodyPr>
            <a:noAutofit/>
          </a:bodyPr>
          <a:lstStyle/>
          <a:p>
            <a:r>
              <a:rPr lang="ru-RU" sz="1600" b="1" dirty="0"/>
              <a:t>ЦВК – (центральный венозный катетер), предназначен для установки в верхней или нижней полой вене. ЦВК различаются по материалам, которые используют для их производства (полиуретан, полиэтилен, силикон), некоторые катетеры имеют дополнительные специальные покрытия (гепарин, антибактериальные), которые снижают риск развития осложнений обусловленных применением ЦВК. Катетеры могут быть как одноходовыми, так и многоходовыми. Катетер может находиться в сосудистом русле от нескольких часов до нескольких суток.</a:t>
            </a:r>
            <a:endParaRPr lang="ru-RU" sz="1600" dirty="0"/>
          </a:p>
        </p:txBody>
      </p:sp>
      <p:sp>
        <p:nvSpPr>
          <p:cNvPr id="3" name="Объект 2"/>
          <p:cNvSpPr>
            <a:spLocks noGrp="1"/>
          </p:cNvSpPr>
          <p:nvPr>
            <p:ph sz="half" idx="2"/>
          </p:nvPr>
        </p:nvSpPr>
        <p:spPr/>
        <p:txBody>
          <a:bodyPr>
            <a:normAutofit fontScale="55000" lnSpcReduction="20000"/>
          </a:bodyPr>
          <a:lstStyle/>
          <a:p>
            <a:endParaRPr lang="ru-RU"/>
          </a:p>
        </p:txBody>
      </p:sp>
      <p:sp>
        <p:nvSpPr>
          <p:cNvPr id="4" name="Заголовок 3"/>
          <p:cNvSpPr>
            <a:spLocks noGrp="1"/>
          </p:cNvSpPr>
          <p:nvPr>
            <p:ph type="title"/>
          </p:nvPr>
        </p:nvSpPr>
        <p:spPr/>
        <p:txBody>
          <a:bodyPr/>
          <a:lstStyle/>
          <a:p>
            <a:r>
              <a:rPr lang="ru-RU" b="1" dirty="0"/>
              <a:t>УХОД ЗА ЦЕНТРАЛЬНЫМ ВЕНОЗНЫМ КАТЕТЕРОМ (ЦВК)</a:t>
            </a:r>
            <a:endParaRPr lang="ru-RU" dirty="0"/>
          </a:p>
        </p:txBody>
      </p:sp>
      <p:pic>
        <p:nvPicPr>
          <p:cNvPr id="1026" name="Picture 2" descr="D:\SystemFolders\Desktop\Triple-Lum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2132856"/>
            <a:ext cx="4104456"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38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p:txBody>
          <a:bodyPr/>
          <a:lstStyle/>
          <a:p>
            <a:endParaRPr lang="ru-RU"/>
          </a:p>
        </p:txBody>
      </p:sp>
      <p:sp>
        <p:nvSpPr>
          <p:cNvPr id="3" name="Объект 2"/>
          <p:cNvSpPr>
            <a:spLocks noGrp="1"/>
          </p:cNvSpPr>
          <p:nvPr>
            <p:ph sz="half" idx="2"/>
          </p:nvPr>
        </p:nvSpPr>
        <p:spPr/>
        <p:txBody>
          <a:bodyPr/>
          <a:lstStyle/>
          <a:p>
            <a:endParaRPr lang="ru-RU" dirty="0"/>
          </a:p>
        </p:txBody>
      </p:sp>
      <p:sp>
        <p:nvSpPr>
          <p:cNvPr id="4" name="Текст 3"/>
          <p:cNvSpPr>
            <a:spLocks noGrp="1"/>
          </p:cNvSpPr>
          <p:nvPr>
            <p:ph type="body" sz="quarter" idx="3"/>
          </p:nvPr>
        </p:nvSpPr>
        <p:spPr/>
        <p:txBody>
          <a:bodyPr/>
          <a:lstStyle/>
          <a:p>
            <a:endParaRPr lang="ru-RU"/>
          </a:p>
        </p:txBody>
      </p:sp>
      <p:sp>
        <p:nvSpPr>
          <p:cNvPr id="5" name="Объект 4"/>
          <p:cNvSpPr>
            <a:spLocks noGrp="1"/>
          </p:cNvSpPr>
          <p:nvPr>
            <p:ph sz="quarter" idx="4"/>
          </p:nvPr>
        </p:nvSpPr>
        <p:spPr/>
        <p:txBody>
          <a:bodyPr>
            <a:normAutofit fontScale="85000" lnSpcReduction="10000"/>
          </a:bodyPr>
          <a:lstStyle/>
          <a:p>
            <a:r>
              <a:rPr lang="ru-RU" b="1" dirty="0"/>
              <a:t>Показания: </a:t>
            </a:r>
            <a:r>
              <a:rPr lang="ru-RU" dirty="0"/>
              <a:t>1)</a:t>
            </a:r>
            <a:r>
              <a:rPr lang="ru-RU" b="1" dirty="0"/>
              <a:t> </a:t>
            </a:r>
            <a:r>
              <a:rPr lang="ru-RU" dirty="0"/>
              <a:t>необходимость инвазивного мониторинга показателей центрального венозного давления; 2) </a:t>
            </a:r>
            <a:r>
              <a:rPr lang="ru-RU" dirty="0" err="1"/>
              <a:t>инфузионная</a:t>
            </a:r>
            <a:r>
              <a:rPr lang="ru-RU" dirty="0"/>
              <a:t> терапия </a:t>
            </a:r>
            <a:r>
              <a:rPr lang="ru-RU" dirty="0" err="1"/>
              <a:t>гепертоническими</a:t>
            </a:r>
            <a:r>
              <a:rPr lang="ru-RU" dirty="0"/>
              <a:t> растворами; 3) парентеральное питание; 4) гемодиализ (</a:t>
            </a:r>
            <a:r>
              <a:rPr lang="ru-RU" dirty="0" err="1"/>
              <a:t>плазмаферез</a:t>
            </a:r>
            <a:r>
              <a:rPr lang="ru-RU" dirty="0"/>
              <a:t>); 4) </a:t>
            </a:r>
            <a:r>
              <a:rPr lang="ru-RU" dirty="0" err="1"/>
              <a:t>инфузионная</a:t>
            </a:r>
            <a:r>
              <a:rPr lang="ru-RU" dirty="0"/>
              <a:t> терапия препаратами крови.</a:t>
            </a:r>
          </a:p>
        </p:txBody>
      </p:sp>
      <p:sp>
        <p:nvSpPr>
          <p:cNvPr id="6" name="Заголовок 5"/>
          <p:cNvSpPr>
            <a:spLocks noGrp="1"/>
          </p:cNvSpPr>
          <p:nvPr>
            <p:ph type="title"/>
          </p:nvPr>
        </p:nvSpPr>
        <p:spPr/>
        <p:txBody>
          <a:bodyPr/>
          <a:lstStyle/>
          <a:p>
            <a:r>
              <a:rPr lang="ru-RU" b="1" dirty="0"/>
              <a:t>УХОД ЗА ЦЕНТРАЛЬНЫМ ВЕНОЗНЫМ КАТЕТЕРОМ (ЦВК)</a:t>
            </a:r>
            <a:endParaRPr lang="ru-RU" dirty="0"/>
          </a:p>
        </p:txBody>
      </p:sp>
      <p:pic>
        <p:nvPicPr>
          <p:cNvPr id="3074" name="Picture 2" descr="D:\SystemFolders\Desktop\imag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018131"/>
            <a:ext cx="3960439" cy="3075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720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Autofit/>
          </a:bodyPr>
          <a:lstStyle/>
          <a:p>
            <a:r>
              <a:rPr lang="ru-RU" sz="1400" b="1" dirty="0"/>
              <a:t>Оснащение рабочего места:</a:t>
            </a:r>
            <a:r>
              <a:rPr lang="ru-RU" sz="1400" dirty="0"/>
              <a:t> 1) флакон с заполненной системой для внутривенных капельных вливаний однократного применения; 2) штатив; 3) флакон с гепарином объемом 5 мл с активностью в 1 мл — 5000 ЕД;</a:t>
            </a:r>
          </a:p>
          <a:p>
            <a:r>
              <a:rPr lang="ru-RU" sz="1400" dirty="0"/>
              <a:t>4) ампула (флакон) с изотоническим раствором хлорида натрия — 100 мл; 5) шприцы вместимостью 5 мл; 6) стерильные заглушки для катетера;</a:t>
            </a:r>
          </a:p>
          <a:p>
            <a:r>
              <a:rPr lang="ru-RU" sz="1400" dirty="0"/>
              <a:t>7) стерильный материал (ватные шарики, салфетки, пеленки) в биксах или упаковках; 8) лоток для использованного материала; 9) стерильный пинцет; 10) пилка; 11) ножницы; 12) флаконы с антисептическим раствором для обработки кожи пациентов и рук персонала; 13) флакон с дезинфицирующим раствором для обработки ампул и флаконов;</a:t>
            </a:r>
          </a:p>
          <a:p>
            <a:r>
              <a:rPr lang="ru-RU" sz="1400" dirty="0"/>
              <a:t>14) пластырь или другая фиксирующая повязка; 15) маска; 16) стерильные медицинские перчатки; 17) водонепроницаемый обеззараженный фартук; 18) защитные очки (пластиковый экран); 19) продезинфицированный пинцет для работы с использованным инструментарием; 20) емкости с дезинфицирующим раствором для обеззараживания поверхностей, промывания использованных игл, шприцев (систем), замачивания использованных шприцев (систем), замачивания использованных игл, обеззараживания ватных шариков, марлевых салфеток, использованной ветоши; 21) чистая ветошь; 22) инструментальный столик.</a:t>
            </a:r>
          </a:p>
          <a:p>
            <a:pPr marL="45720" indent="0">
              <a:buNone/>
            </a:pPr>
            <a:endParaRPr lang="ru-RU" sz="1400" dirty="0"/>
          </a:p>
        </p:txBody>
      </p:sp>
      <p:sp>
        <p:nvSpPr>
          <p:cNvPr id="3" name="Заголовок 2"/>
          <p:cNvSpPr>
            <a:spLocks noGrp="1"/>
          </p:cNvSpPr>
          <p:nvPr>
            <p:ph type="title"/>
          </p:nvPr>
        </p:nvSpPr>
        <p:spPr/>
        <p:txBody>
          <a:bodyPr/>
          <a:lstStyle/>
          <a:p>
            <a:r>
              <a:rPr lang="ru-RU" b="1" dirty="0"/>
              <a:t>УХОД ЗА ЦЕНТРАЛЬНЫМ ВЕНОЗНЫМ КАТЕТЕРОМ (ЦВК)</a:t>
            </a:r>
            <a:endParaRPr lang="ru-RU" dirty="0"/>
          </a:p>
        </p:txBody>
      </p:sp>
    </p:spTree>
    <p:extLst>
      <p:ext uri="{BB962C8B-B14F-4D97-AF65-F5344CB8AC3E}">
        <p14:creationId xmlns:p14="http://schemas.microsoft.com/office/powerpoint/2010/main" val="268382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a:t>Получить согласие пациента на выполнение манипуляции.</a:t>
            </a:r>
          </a:p>
          <a:p>
            <a:r>
              <a:rPr lang="ru-RU" dirty="0"/>
              <a:t>Вымыть руки проточной водой, дважды намыливая, с рН нейтральным жидким мылом. Просушить их разовой салфеткой (индивидуальным полотенцем).</a:t>
            </a:r>
          </a:p>
          <a:p>
            <a:r>
              <a:rPr lang="ru-RU" dirty="0"/>
              <a:t>Надеть фартук, маску, обработать руки антисептиком, надеть перчатки.</a:t>
            </a:r>
          </a:p>
          <a:p>
            <a:r>
              <a:rPr lang="ru-RU" dirty="0"/>
              <a:t>Обработать дезинфицирующим раствором поверхность манипуляционного столика, лоток, бикс.</a:t>
            </a:r>
          </a:p>
          <a:p>
            <a:r>
              <a:rPr lang="ru-RU" dirty="0"/>
              <a:t>Вымыть руки под проточной водой с мылом, просушить, обработать, снять перчатки, обеззаразить их.</a:t>
            </a:r>
          </a:p>
          <a:p>
            <a:r>
              <a:rPr lang="ru-RU" dirty="0"/>
              <a:t>Поставить на инструментальный столик необходимое оснащение.</a:t>
            </a:r>
          </a:p>
          <a:p>
            <a:r>
              <a:rPr lang="ru-RU" dirty="0"/>
              <a:t>Накрыть стерильный лоток, выложив на него все необходимое.</a:t>
            </a:r>
          </a:p>
          <a:p>
            <a:r>
              <a:rPr lang="ru-RU" dirty="0"/>
              <a:t>Возможен и другой вариант работы со стерильным материалом, когда он находится в упаковках.</a:t>
            </a:r>
          </a:p>
          <a:p>
            <a:pPr marL="45720" indent="0">
              <a:buNone/>
            </a:pPr>
            <a:endParaRPr lang="ru-RU" dirty="0"/>
          </a:p>
        </p:txBody>
      </p:sp>
      <p:sp>
        <p:nvSpPr>
          <p:cNvPr id="3" name="Заголовок 2"/>
          <p:cNvSpPr>
            <a:spLocks noGrp="1"/>
          </p:cNvSpPr>
          <p:nvPr>
            <p:ph type="title"/>
          </p:nvPr>
        </p:nvSpPr>
        <p:spPr/>
        <p:txBody>
          <a:bodyPr/>
          <a:lstStyle/>
          <a:p>
            <a:r>
              <a:rPr lang="ru-RU" b="1" dirty="0"/>
              <a:t>Подготовительный этап выполнения манипуляции.</a:t>
            </a:r>
            <a:endParaRPr lang="ru-RU" dirty="0"/>
          </a:p>
        </p:txBody>
      </p:sp>
    </p:spTree>
    <p:extLst>
      <p:ext uri="{BB962C8B-B14F-4D97-AF65-F5344CB8AC3E}">
        <p14:creationId xmlns:p14="http://schemas.microsoft.com/office/powerpoint/2010/main" val="376982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55000" lnSpcReduction="20000"/>
          </a:bodyPr>
          <a:lstStyle/>
          <a:p>
            <a:r>
              <a:rPr lang="ru-RU" sz="2200" dirty="0"/>
              <a:t>Подключение </a:t>
            </a:r>
            <a:r>
              <a:rPr lang="ru-RU" sz="2200" dirty="0" err="1"/>
              <a:t>инфузионной</a:t>
            </a:r>
            <a:r>
              <a:rPr lang="ru-RU" sz="2200" dirty="0"/>
              <a:t> системы к ЦВК.</a:t>
            </a:r>
          </a:p>
          <a:p>
            <a:r>
              <a:rPr lang="ru-RU" sz="2200" dirty="0"/>
              <a:t>Обработать флакон с изотоническим раствором хлорида натрия.</a:t>
            </a:r>
          </a:p>
          <a:p>
            <a:r>
              <a:rPr lang="ru-RU" sz="2200" dirty="0"/>
              <a:t>Набрать в один шприц 1 мл раствора, в другой — 5 мл.</a:t>
            </a:r>
          </a:p>
          <a:p>
            <a:r>
              <a:rPr lang="ru-RU" sz="2200" dirty="0"/>
              <a:t>Надеть защитные очки (пластиковый экран).</a:t>
            </a:r>
          </a:p>
          <a:p>
            <a:r>
              <a:rPr lang="ru-RU" sz="2200" dirty="0"/>
              <a:t>Обработать руки антисептиком, надеть стерильные перчатки.</a:t>
            </a:r>
          </a:p>
          <a:p>
            <a:r>
              <a:rPr lang="ru-RU" sz="2200" dirty="0"/>
              <a:t>На грудь ребенка положить стерильную пеленку.</a:t>
            </a:r>
          </a:p>
          <a:p>
            <a:r>
              <a:rPr lang="ru-RU" sz="2200" dirty="0"/>
              <a:t>Пережать катетер пластиковым зажимом. Пережатие катетера предупреждает кровотечение из сосуда и воздушную эмболию.</a:t>
            </a:r>
          </a:p>
          <a:p>
            <a:r>
              <a:rPr lang="ru-RU" sz="2200" dirty="0"/>
              <a:t>Снять «старую» грушевидную повязку с канюли катетера.</a:t>
            </a:r>
          </a:p>
          <a:p>
            <a:r>
              <a:rPr lang="ru-RU" sz="2200" dirty="0"/>
              <a:t>Обработать канюлю катетера и заглушку антисептиком, удерживая конец катетера на весу на некотором расстоянии от канюли.</a:t>
            </a:r>
          </a:p>
          <a:p>
            <a:r>
              <a:rPr lang="ru-RU" sz="2200" dirty="0"/>
              <a:t>Положить на грудь ребенка стерильную пеленку, обработанную часть катетера положить на стерильную пеленку.</a:t>
            </a:r>
          </a:p>
          <a:p>
            <a:r>
              <a:rPr lang="ru-RU" sz="2200" dirty="0"/>
              <a:t>Обработать руки в перчатках раствором антисептика.</a:t>
            </a:r>
          </a:p>
          <a:p>
            <a:r>
              <a:rPr lang="ru-RU" sz="2200" dirty="0"/>
              <a:t>Снять пробочку заглушку и выбросить.</a:t>
            </a:r>
          </a:p>
          <a:p>
            <a:r>
              <a:rPr lang="ru-RU" sz="2200" dirty="0"/>
              <a:t>Присоединить шприц с изотоническим раствором натрия хлорида, открыть зажим на катетере, извлечь содержимое катетера.</a:t>
            </a:r>
          </a:p>
          <a:p>
            <a:r>
              <a:rPr lang="ru-RU" sz="2200" dirty="0"/>
              <a:t>Используя другой шприц, промыть катетер изотоническим раствором натрия хлорида в количестве 5-10 мл. Чтобы избежать воздушной эмболии и кровотечения, следует пережимать пластиковым зажимом катетер каждый раз перед отсоединением от него шприца, системы, заглушки.</a:t>
            </a:r>
          </a:p>
          <a:p>
            <a:r>
              <a:rPr lang="ru-RU" sz="2200" dirty="0"/>
              <a:t>Присоединить систему для внутривенного капельного вливания к канюле катетера «струя в струю».</a:t>
            </a:r>
          </a:p>
          <a:p>
            <a:r>
              <a:rPr lang="ru-RU" sz="2200" dirty="0"/>
              <a:t>Отрегулировать скорость введения лекарственного препарата.</a:t>
            </a:r>
          </a:p>
          <a:p>
            <a:r>
              <a:rPr lang="ru-RU" sz="2200" dirty="0"/>
              <a:t>Обернуть стерильной салфеткой место соединения катетера с системой.</a:t>
            </a:r>
          </a:p>
          <a:p>
            <a:pPr marL="45720" indent="0">
              <a:buNone/>
            </a:pPr>
            <a:endParaRPr lang="ru-RU" dirty="0"/>
          </a:p>
        </p:txBody>
      </p:sp>
      <p:sp>
        <p:nvSpPr>
          <p:cNvPr id="3" name="Заголовок 2"/>
          <p:cNvSpPr>
            <a:spLocks noGrp="1"/>
          </p:cNvSpPr>
          <p:nvPr>
            <p:ph type="title"/>
          </p:nvPr>
        </p:nvSpPr>
        <p:spPr/>
        <p:txBody>
          <a:bodyPr/>
          <a:lstStyle/>
          <a:p>
            <a:r>
              <a:rPr lang="ru-RU" b="1" dirty="0"/>
              <a:t>Основной этап выполнения манипуляции</a:t>
            </a:r>
            <a:endParaRPr lang="ru-RU" dirty="0"/>
          </a:p>
        </p:txBody>
      </p:sp>
    </p:spTree>
    <p:extLst>
      <p:ext uri="{BB962C8B-B14F-4D97-AF65-F5344CB8AC3E}">
        <p14:creationId xmlns:p14="http://schemas.microsoft.com/office/powerpoint/2010/main" val="2060180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p:txBody>
          <a:bodyPr/>
          <a:lstStyle/>
          <a:p>
            <a:endParaRPr lang="ru-RU"/>
          </a:p>
        </p:txBody>
      </p:sp>
      <p:sp>
        <p:nvSpPr>
          <p:cNvPr id="3" name="Объект 2"/>
          <p:cNvSpPr>
            <a:spLocks noGrp="1"/>
          </p:cNvSpPr>
          <p:nvPr>
            <p:ph sz="half" idx="2"/>
          </p:nvPr>
        </p:nvSpPr>
        <p:spPr/>
        <p:txBody>
          <a:bodyPr>
            <a:normAutofit fontScale="25000" lnSpcReduction="20000"/>
          </a:bodyPr>
          <a:lstStyle/>
          <a:p>
            <a:r>
              <a:rPr lang="ru-RU" sz="3400" dirty="0"/>
              <a:t>Проверить название лекарственных препаратов на флаконах с гепарином и изотоническим раствором хлорида натрия (название препарата, количество, концентрация).</a:t>
            </a:r>
          </a:p>
          <a:p>
            <a:r>
              <a:rPr lang="ru-RU" sz="3400" dirty="0"/>
              <a:t>Подготовить флаконы к вскрытию.</a:t>
            </a:r>
          </a:p>
          <a:p>
            <a:r>
              <a:rPr lang="ru-RU" sz="3400" dirty="0"/>
              <a:t>Набрать в шприц 1 мл гепарина.</a:t>
            </a:r>
          </a:p>
          <a:p>
            <a:r>
              <a:rPr lang="ru-RU" sz="3400" dirty="0"/>
              <a:t>Ввести 1 мл гепарина во флакон со 100 мл изотоническим раствором хлорида натрия.</a:t>
            </a:r>
          </a:p>
          <a:p>
            <a:r>
              <a:rPr lang="ru-RU" sz="3400" dirty="0"/>
              <a:t>Набрать 2 — 3 мл полученного раствора в шприц.</a:t>
            </a:r>
          </a:p>
          <a:p>
            <a:r>
              <a:rPr lang="ru-RU" sz="3400" dirty="0"/>
              <a:t>Закрыть зажим капельницы, пережать пластиковым зажимом катетер.</a:t>
            </a:r>
          </a:p>
          <a:p>
            <a:r>
              <a:rPr lang="ru-RU" sz="3400" dirty="0"/>
              <a:t>Снять марлевую салфетку, закрывающую стык канюли катетера с канюлей системы. Переложить катетер на другую стерильную салфетку (пеленку) или на внутреннюю поверхность любой стерильной упаковки.</a:t>
            </a:r>
          </a:p>
          <a:p>
            <a:r>
              <a:rPr lang="ru-RU" sz="3400" dirty="0"/>
              <a:t>Обработать руки антисептическим раствором.</a:t>
            </a:r>
          </a:p>
          <a:p>
            <a:r>
              <a:rPr lang="ru-RU" sz="3400" dirty="0"/>
              <a:t>Отсоединить капельницу и присоединить шприц с разведенным гепарином к канюле, снять зажим и ввести 1,5 мл раствора в катетер.</a:t>
            </a:r>
          </a:p>
          <a:p>
            <a:r>
              <a:rPr lang="ru-RU" sz="3400" dirty="0"/>
              <a:t>Пережать катетер пластиковым зажимом, отсоединить шприц.</a:t>
            </a:r>
          </a:p>
          <a:p>
            <a:r>
              <a:rPr lang="ru-RU" sz="3400" dirty="0"/>
              <a:t>Обработать канюлю катетера спиртом, чтобы удалить с ее поверхности следы крови, другого белкового препарата, глюкозы.</a:t>
            </a:r>
          </a:p>
          <a:p>
            <a:r>
              <a:rPr lang="ru-RU" sz="3400" dirty="0"/>
              <a:t>На стерильную салфетку стерильным пинцетом выложить стерильную пробочку и закрыть ею канюлю катетера.</a:t>
            </a:r>
          </a:p>
          <a:p>
            <a:r>
              <a:rPr lang="ru-RU" sz="3400" dirty="0"/>
              <a:t>Обернуть канюлю катетера стерильной марлевой салфеткой и закрепить резиновым кольцом или лейкопластырем.</a:t>
            </a:r>
          </a:p>
          <a:p>
            <a:endParaRPr lang="ru-RU" dirty="0"/>
          </a:p>
        </p:txBody>
      </p:sp>
      <p:sp>
        <p:nvSpPr>
          <p:cNvPr id="4" name="Текст 3"/>
          <p:cNvSpPr>
            <a:spLocks noGrp="1"/>
          </p:cNvSpPr>
          <p:nvPr>
            <p:ph type="body" sz="quarter" idx="3"/>
          </p:nvPr>
        </p:nvSpPr>
        <p:spPr/>
        <p:txBody>
          <a:bodyPr/>
          <a:lstStyle/>
          <a:p>
            <a:endParaRPr lang="ru-RU"/>
          </a:p>
        </p:txBody>
      </p:sp>
      <p:sp>
        <p:nvSpPr>
          <p:cNvPr id="5" name="Объект 4"/>
          <p:cNvSpPr>
            <a:spLocks noGrp="1"/>
          </p:cNvSpPr>
          <p:nvPr>
            <p:ph sz="quarter" idx="4"/>
          </p:nvPr>
        </p:nvSpPr>
        <p:spPr/>
        <p:txBody>
          <a:bodyPr/>
          <a:lstStyle/>
          <a:p>
            <a:endParaRPr lang="ru-RU"/>
          </a:p>
        </p:txBody>
      </p:sp>
      <p:sp>
        <p:nvSpPr>
          <p:cNvPr id="6" name="Заголовок 5"/>
          <p:cNvSpPr>
            <a:spLocks noGrp="1"/>
          </p:cNvSpPr>
          <p:nvPr>
            <p:ph type="title"/>
          </p:nvPr>
        </p:nvSpPr>
        <p:spPr/>
        <p:txBody>
          <a:bodyPr/>
          <a:lstStyle/>
          <a:p>
            <a:r>
              <a:rPr lang="ru-RU" dirty="0"/>
              <a:t>Отсоединение </a:t>
            </a:r>
            <a:r>
              <a:rPr lang="ru-RU" dirty="0" err="1"/>
              <a:t>инфузионной</a:t>
            </a:r>
            <a:r>
              <a:rPr lang="ru-RU" dirty="0"/>
              <a:t> системы от ЦВК.</a:t>
            </a:r>
          </a:p>
        </p:txBody>
      </p:sp>
      <p:pic>
        <p:nvPicPr>
          <p:cNvPr id="4098" name="Picture 2" descr="D:\SystemFolders\Desktop\fGEsQKFBz2lUVrI2KVdSdCOvZq6Ymxo62pZQyCrXTfcJLusGWctK22U0oOCGivwLJo6PLce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564904"/>
            <a:ext cx="3923491" cy="3510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17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a:t>Снять прежнюю фиксирующую повязку.</a:t>
            </a:r>
          </a:p>
          <a:p>
            <a:r>
              <a:rPr lang="ru-RU" dirty="0"/>
              <a:t>Обработать руки в перчатках антисептическим раствором (надеть стерильные перчатки).</a:t>
            </a:r>
          </a:p>
          <a:p>
            <a:r>
              <a:rPr lang="ru-RU" dirty="0"/>
              <a:t>Обработать кожу вокруг места введения катетера сначала 70% спиртом, затем антисептиком </a:t>
            </a:r>
            <a:r>
              <a:rPr lang="ru-RU" dirty="0" err="1"/>
              <a:t>йодобак</a:t>
            </a:r>
            <a:r>
              <a:rPr lang="ru-RU" dirty="0"/>
              <a:t> (</a:t>
            </a:r>
            <a:r>
              <a:rPr lang="ru-RU" dirty="0" err="1"/>
              <a:t>бетадин</a:t>
            </a:r>
            <a:r>
              <a:rPr lang="ru-RU" dirty="0"/>
              <a:t> и др.) в направлении от центра к периферии.</a:t>
            </a:r>
          </a:p>
          <a:p>
            <a:r>
              <a:rPr lang="ru-RU" dirty="0"/>
              <a:t>Накрыть стерильной салфеткой, выдержать экспозицию 3—5 мин.</a:t>
            </a:r>
          </a:p>
          <a:p>
            <a:r>
              <a:rPr lang="ru-RU" dirty="0"/>
              <a:t>Просушить стерильной салфеткой.</a:t>
            </a:r>
          </a:p>
          <a:p>
            <a:r>
              <a:rPr lang="ru-RU" dirty="0"/>
              <a:t>Наложить на место входа катетера стерильную повязку.</a:t>
            </a:r>
          </a:p>
          <a:p>
            <a:r>
              <a:rPr lang="ru-RU" dirty="0"/>
              <a:t>Зафиксировать повязку пластырем или </a:t>
            </a:r>
            <a:r>
              <a:rPr lang="ru-RU" dirty="0" err="1"/>
              <a:t>самоклеющей</a:t>
            </a:r>
            <a:r>
              <a:rPr lang="ru-RU" dirty="0"/>
              <a:t> пленкой «</a:t>
            </a:r>
            <a:r>
              <a:rPr lang="ru-RU" dirty="0" err="1"/>
              <a:t>Тегодерм</a:t>
            </a:r>
            <a:r>
              <a:rPr lang="ru-RU" dirty="0"/>
              <a:t>», полностью покрывая стерильный материал.</a:t>
            </a:r>
          </a:p>
          <a:p>
            <a:r>
              <a:rPr lang="ru-RU" dirty="0"/>
              <a:t>Указать на верхнем слое пластыря дату наложения повязки.</a:t>
            </a:r>
          </a:p>
          <a:p>
            <a:pPr marL="45720" indent="0">
              <a:buNone/>
            </a:pPr>
            <a:endParaRPr lang="ru-RU" dirty="0"/>
          </a:p>
        </p:txBody>
      </p:sp>
      <p:sp>
        <p:nvSpPr>
          <p:cNvPr id="3" name="Заголовок 2"/>
          <p:cNvSpPr>
            <a:spLocks noGrp="1"/>
          </p:cNvSpPr>
          <p:nvPr>
            <p:ph type="title"/>
          </p:nvPr>
        </p:nvSpPr>
        <p:spPr/>
        <p:txBody>
          <a:bodyPr/>
          <a:lstStyle/>
          <a:p>
            <a:r>
              <a:rPr lang="ru-RU" i="1" dirty="0"/>
              <a:t>Смена фиксирующей повязки.</a:t>
            </a:r>
            <a:endParaRPr lang="ru-RU" dirty="0"/>
          </a:p>
        </p:txBody>
      </p:sp>
    </p:spTree>
    <p:extLst>
      <p:ext uri="{BB962C8B-B14F-4D97-AF65-F5344CB8AC3E}">
        <p14:creationId xmlns:p14="http://schemas.microsoft.com/office/powerpoint/2010/main" val="666395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Сетка">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Сетка">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Сетка">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109</TotalTime>
  <Words>1094</Words>
  <Application>Microsoft Office PowerPoint</Application>
  <PresentationFormat>Экран (4:3)</PresentationFormat>
  <Paragraphs>100</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Franklin Gothic Medium</vt:lpstr>
      <vt:lpstr>Wingdings</vt:lpstr>
      <vt:lpstr>Wingdings 2</vt:lpstr>
      <vt:lpstr>Сетка</vt:lpstr>
      <vt:lpstr>Обеспечение периферического венозного доступа</vt:lpstr>
      <vt:lpstr>Виды катетеров</vt:lpstr>
      <vt:lpstr>УХОД ЗА ЦЕНТРАЛЬНЫМ ВЕНОЗНЫМ КАТЕТЕРОМ (ЦВК)</vt:lpstr>
      <vt:lpstr>УХОД ЗА ЦЕНТРАЛЬНЫМ ВЕНОЗНЫМ КАТЕТЕРОМ (ЦВК)</vt:lpstr>
      <vt:lpstr>УХОД ЗА ЦЕНТРАЛЬНЫМ ВЕНОЗНЫМ КАТЕТЕРОМ (ЦВК)</vt:lpstr>
      <vt:lpstr>Подготовительный этап выполнения манипуляции.</vt:lpstr>
      <vt:lpstr>Основной этап выполнения манипуляции</vt:lpstr>
      <vt:lpstr>Отсоединение инфузионной системы от ЦВК.</vt:lpstr>
      <vt:lpstr>Смена фиксирующей повязки.</vt:lpstr>
      <vt:lpstr>Заключительный этап выполнения манипуляции.</vt:lpstr>
      <vt:lpstr>Уход за периферическим венозным катетером: </vt:lpstr>
      <vt:lpstr>Подготовительный этап выполнения манипуляции.</vt:lpstr>
      <vt:lpstr>Основной этап выполнения манипуляции.</vt:lpstr>
      <vt:lpstr>Техника удаления периферического венозного катетера </vt:lpstr>
      <vt:lpstr>Заключительный этап выполнения манипуляции.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Обеспечение периферического венозного доступа</dc:title>
  <dc:creator>User</dc:creator>
  <cp:lastModifiedBy>User</cp:lastModifiedBy>
  <cp:revision>8</cp:revision>
  <dcterms:created xsi:type="dcterms:W3CDTF">2025-09-23T01:43:49Z</dcterms:created>
  <dcterms:modified xsi:type="dcterms:W3CDTF">2025-10-10T03:23:47Z</dcterms:modified>
</cp:coreProperties>
</file>