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7" r:id="rId3"/>
    <p:sldId id="263" r:id="rId4"/>
    <p:sldId id="269" r:id="rId5"/>
    <p:sldId id="270" r:id="rId6"/>
    <p:sldId id="271" r:id="rId7"/>
    <p:sldId id="273" r:id="rId8"/>
    <p:sldId id="257" r:id="rId9"/>
    <p:sldId id="274" r:id="rId10"/>
    <p:sldId id="278" r:id="rId11"/>
    <p:sldId id="272" r:id="rId12"/>
    <p:sldId id="264" r:id="rId13"/>
    <p:sldId id="265" r:id="rId14"/>
    <p:sldId id="267" r:id="rId15"/>
    <p:sldId id="268" r:id="rId16"/>
    <p:sldId id="266" r:id="rId17"/>
    <p:sldId id="262" r:id="rId18"/>
    <p:sldId id="258" r:id="rId19"/>
    <p:sldId id="259" r:id="rId20"/>
    <p:sldId id="260" r:id="rId21"/>
    <p:sldId id="261" r:id="rId22"/>
    <p:sldId id="275" r:id="rId23"/>
    <p:sldId id="276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744059E-AF83-4156-9F5B-CE65CFBF7986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3E8F1BA-88D4-4A5E-ACC8-BBEDA1B97D22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4059E-AF83-4156-9F5B-CE65CFBF7986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8F1BA-88D4-4A5E-ACC8-BBEDA1B97D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4059E-AF83-4156-9F5B-CE65CFBF7986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3E8F1BA-88D4-4A5E-ACC8-BBEDA1B97D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4059E-AF83-4156-9F5B-CE65CFBF7986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8F1BA-88D4-4A5E-ACC8-BBEDA1B97D22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744059E-AF83-4156-9F5B-CE65CFBF7986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3E8F1BA-88D4-4A5E-ACC8-BBEDA1B97D22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4059E-AF83-4156-9F5B-CE65CFBF7986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8F1BA-88D4-4A5E-ACC8-BBEDA1B97D2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4059E-AF83-4156-9F5B-CE65CFBF7986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8F1BA-88D4-4A5E-ACC8-BBEDA1B97D2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4059E-AF83-4156-9F5B-CE65CFBF7986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8F1BA-88D4-4A5E-ACC8-BBEDA1B97D22}" type="slidenum">
              <a:rPr lang="ru-RU" smtClean="0"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4059E-AF83-4156-9F5B-CE65CFBF7986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8F1BA-88D4-4A5E-ACC8-BBEDA1B97D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4059E-AF83-4156-9F5B-CE65CFBF7986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3E8F1BA-88D4-4A5E-ACC8-BBEDA1B97D22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4059E-AF83-4156-9F5B-CE65CFBF7986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8F1BA-88D4-4A5E-ACC8-BBEDA1B97D2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4744059E-AF83-4156-9F5B-CE65CFBF7986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A3E8F1BA-88D4-4A5E-ACC8-BBEDA1B97D2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s://ru.wikipedia.org/wiki/%D0%98%D1%81%D0%BA%D1%83%D1%81%D1%81%D1%82%D0%B2%D0%B5%D0%BD%D0%BD%D0%BE%D0%B5_%D0%B4%D1%8B%D1%85%D0%B0%D0%BD%D0%B8%D0%B5#%D0%98%D1%81%D0%BA%D1%83%D1%81%D1%81%D1%82%D0%B2%D0%B5%D0%BD%D0%BD%D0%BE%D0%B5_%D0%B4%D1%8B%D1%85%D0%B0%D0%BD%D0%B8%D0%B5_%C2%AB%D1%80%D0%BE%D1%82-%D0%B2-%D1%80%D0%BE%D1%82%C2%BB" TargetMode="Externa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sdmanuals.com/ru/professional/%D0%BC%D0%B5%D0%B4%D0%B8%D1%86%D0%B8%D0%BD%D0%B0-%D0%BA%D1%80%D0%B8%D1%82%D0%B8%D1%87%D0%B5%D1%81%D0%BA%D0%B8%D1%85-%D1%81%D0%BE%D1%81%D1%82%D0%BE%D1%8F%D0%BD%D0%B8%D0%B9/%D0%BE%D1%81%D0%BD%D0%BE%D0%B2%D0%BD%D1%8B%D0%B5-%D0%BC%D0%B5%D1%82%D0%BE%D0%B4%D0%B8%D0%BA%D0%B8-%D0%BF%D1%80%D0%BE%D0%B2%D0%B5%D0%B4%D0%B5%D0%BD%D0%B8%D1%8F-%D0%B8%D1%81%D0%BA%D1%83%D1%81%D1%81%D1%82%D0%B2%D0%B5%D0%BD%D0%BD%D0%BE%D0%B9-%D0%B2%D0%B5%D0%BD%D1%82%D0%B8%D0%BB%D1%8F%D1%86%D0%B8%D0%B8-%D0%B4%D1%8B%D1%85%D0%B0%D1%82%D0%B5%D0%BB%D1%8C%D0%BD%D1%8B%D1%85-%D0%BF%D1%83%D1%82%D0%B5%D0%B9/%D1%83%D1%81%D1%82%D0%B0%D0%BD%D0%BE%D0%B2%D0%BA%D0%B0-%D0%BD%D0%B0%D0%B7%D0%BE%D1%84%D0%B0%D1%80%D0%B8%D0%BD%D0%B3%D0%B5%D0%B0%D0%BB%D1%8C%D0%BD%D0%BE%D0%B3%D0%BE-%D0%B2%D0%BE%D0%B7%D0%B4%D1%83%D1%85%D0%BE%D0%B2%D0%BE%D0%B4%D0%B0" TargetMode="External"/><Relationship Id="rId2" Type="http://schemas.openxmlformats.org/officeDocument/2006/relationships/hyperlink" Target="https://www.msdmanuals.com/ru/professional/%D0%BC%D0%B5%D0%B4%D0%B8%D1%86%D0%B8%D0%BD%D0%B0-%D0%BA%D1%80%D0%B8%D1%82%D0%B8%D1%87%D0%B5%D1%81%D0%BA%D0%B8%D1%85-%D1%81%D0%BE%D1%81%D1%82%D0%BE%D1%8F%D0%BD%D0%B8%D0%B9/%D0%BE%D1%81%D0%BD%D0%BE%D0%B2%D0%BD%D1%8B%D0%B5-%D0%BC%D0%B5%D1%82%D0%BE%D0%B4%D0%B8%D0%BA%D0%B8-%D0%BF%D1%80%D0%BE%D0%B2%D0%B5%D0%B4%D0%B5%D0%BD%D0%B8%D1%8F-%D0%B8%D1%81%D0%BA%D1%83%D1%81%D1%81%D1%82%D0%B2%D0%B5%D0%BD%D0%BD%D0%BE%D0%B9-%D0%B2%D0%B5%D0%BD%D1%82%D0%B8%D0%BB%D1%8F%D1%86%D0%B8%D0%B8-%D0%B4%D1%8B%D1%85%D0%B0%D1%82%D0%B5%D0%BB%D1%8C%D0%BD%D1%8B%D1%85-%D0%BF%D1%83%D1%82%D0%B5%D0%B9/%D1%83%D1%81%D1%82%D0%B0%D0%BD%D0%BE%D0%B2%D0%BA%D0%B0-%D0%BE%D1%80%D0%BE%D1%84%D0%B0%D1%80%D0%B8%D0%BD%D0%B3%D0%B5%D0%B0%D0%BB%D1%8C%D0%BD%D0%BE%D0%B3%D0%BE-%D0%B2%D0%BE%D0%B7%D0%B4%D1%83%D1%85%D0%BE%D0%B2%D0%BE%D0%B4%D0%B0" TargetMode="Externa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sca_esv=cdd4458fa27f824d&amp;rlz=1C1GCEA_enRU878RU878&amp;q=%D0%98%D0%BD%D0%B2%D0%B0%D0%B7%D0%B8%D0%B2%D0%BD%D0%B0%D1%8F+%D0%98%D0%92%D0%9B&amp;sa=X&amp;ved=2ahUKEwiSxP_lm9yPAxVfU1UIHU8vC10QxccNegUIkwIQAQ&amp;mstk=AUtExfDuZptTpIFvCqTZQF97UTSlyurkFP9bluaRyX8GbDy34Xh29RLSSbOwaDtfFKXOYwm_3qoE1_xpMVyck7Eg-0_IAkyLQKV30muWbghHx9INmpe63UZ7flpSxshtKadLczs&amp;csui=3" TargetMode="External"/><Relationship Id="rId2" Type="http://schemas.openxmlformats.org/officeDocument/2006/relationships/hyperlink" Target="https://www.google.com/search?sca_esv=cdd4458fa27f824d&amp;rlz=1C1GCEA_enRU878RU878&amp;q=%D0%9D%D0%B5%D0%B8%D0%BD%D0%B2%D0%B0%D0%B7%D0%B8%D0%B2%D0%BD%D0%B0%D1%8F+%D0%98%D0%92%D0%9B&amp;sa=X&amp;ved=2ahUKEwiSxP_lm9yPAxVfU1UIHU8vC10QxccNegUIjAIQAQ&amp;mstk=AUtExfDuZptTpIFvCqTZQF97UTSlyurkFP9bluaRyX8GbDy34Xh29RLSSbOwaDtfFKXOYwm_3qoE1_xpMVyck7Eg-0_IAkyLQKV30muWbghHx9INmpe63UZ7flpSxshtKadLczs&amp;csui=3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sca_esv=cdd4458fa27f824d&amp;rlz=1C1GCEA_enRU878RU878&amp;q=%D0%98%D0%BD%D0%B2%D0%B0%D0%B7%D0%B8%D0%B2%D0%BD%D0%B0%D1%8F+%D0%98%D0%92%D0%9B&amp;sa=X&amp;ved=2ahUKEwiSxP_lm9yPAxVfU1UIHU8vC10QxccNegUIkwIQAQ&amp;mstk=AUtExfDuZptTpIFvCqTZQF97UTSlyurkFP9bluaRyX8GbDy34Xh29RLSSbOwaDtfFKXOYwm_3qoE1_xpMVyck7Eg-0_IAkyLQKV30muWbghHx9INmpe63UZ7flpSxshtKadLczs&amp;csui=3" TargetMode="External"/><Relationship Id="rId2" Type="http://schemas.openxmlformats.org/officeDocument/2006/relationships/hyperlink" Target="https://www.google.com/search?sca_esv=cdd4458fa27f824d&amp;rlz=1C1GCEA_enRU878RU878&amp;q=%D0%9D%D0%B5%D0%B8%D0%BD%D0%B2%D0%B0%D0%B7%D0%B8%D0%B2%D0%BD%D0%B0%D1%8F+%D0%98%D0%92%D0%9B&amp;sa=X&amp;ved=2ahUKEwiSxP_lm9yPAxVfU1UIHU8vC10QxccNegUIjAIQAQ&amp;mstk=AUtExfDuZptTpIFvCqTZQF97UTSlyurkFP9bluaRyX8GbDy34Xh29RLSSbOwaDtfFKXOYwm_3qoE1_xpMVyck7Eg-0_IAkyLQKV30muWbghHx9INmpe63UZ7flpSxshtKadLczs&amp;csui=3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/>
              <a:t>Практическое занятие №1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6000" dirty="0"/>
              <a:t>Проведение ИВЛ различными способами</a:t>
            </a:r>
          </a:p>
        </p:txBody>
      </p:sp>
    </p:spTree>
    <p:extLst>
      <p:ext uri="{BB962C8B-B14F-4D97-AF65-F5344CB8AC3E}">
        <p14:creationId xmlns:p14="http://schemas.microsoft.com/office/powerpoint/2010/main" val="15546169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1. Больной укладывается лицом вверх на твердую поверхность так, чтобы голова, шея и грудная клетка находились в одной плоскости и удобно было подойти к пациенту со всех сторон. При необходимости грудную клетку и верхнюю часть живота освобождают от сдавливающих предметов.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ru-RU" sz="1600" dirty="0"/>
              <a:t> 2. Проводят тройной прием </a:t>
            </a:r>
            <a:r>
              <a:rPr lang="ru-RU" sz="1600" dirty="0" err="1"/>
              <a:t>Сафара</a:t>
            </a:r>
            <a:r>
              <a:rPr lang="ru-RU" sz="1600" dirty="0"/>
              <a:t>, включающий в себя запрокидывание головы, выдвижение вперед нижней челюсти и раскрывание рта. Для этого необходимо: - запрокинуть голову, помещая одну руку на лоб пострадавшего на границе с волосистой частью головы, другую - под затылок; - выдвинуть вперед и вверх нижнюю челюсть, прикладывая усилия пальцев к ее углам у основания; - раскрыть рот, помещая большой палец за передние зубы нижней челюсти так, чтобы они располагались перед линией зубов верхней челюсти.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Восстановление и поддержание проходимости дыхательных путей</a:t>
            </a:r>
          </a:p>
        </p:txBody>
      </p:sp>
    </p:spTree>
    <p:extLst>
      <p:ext uri="{BB962C8B-B14F-4D97-AF65-F5344CB8AC3E}">
        <p14:creationId xmlns:p14="http://schemas.microsoft.com/office/powerpoint/2010/main" val="5102660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b="1" dirty="0"/>
              <a:t>"Рот-в-нос":</a:t>
            </a:r>
          </a:p>
          <a:p>
            <a:r>
              <a:rPr lang="ru-RU" dirty="0"/>
              <a:t>Подходит для случаев, когда рот пострадавшего открыт или поврежден. 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Ручные способы ИВЛ</a:t>
            </a:r>
          </a:p>
        </p:txBody>
      </p:sp>
      <p:pic>
        <p:nvPicPr>
          <p:cNvPr id="12290" name="Picture 2" descr="D:\SystemFolders\Desktop\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564904"/>
            <a:ext cx="4248471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81252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По сравнению с искусственным дыханием </a:t>
            </a:r>
            <a:r>
              <a:rPr lang="ru-RU" dirty="0">
                <a:hlinkClick r:id="rId2" tooltip="Искусственное дыхание"/>
              </a:rPr>
              <a:t>рот-в-рот</a:t>
            </a:r>
            <a:r>
              <a:rPr lang="ru-RU" dirty="0"/>
              <a:t> является более гигиеничным, менее утомительным, также вдыхается атмосферный воздух, а не выдыхаемый с повышенным содержанием СО</a:t>
            </a:r>
            <a:r>
              <a:rPr lang="ru-RU" baseline="-25000" dirty="0"/>
              <a:t>2</a:t>
            </a:r>
            <a:r>
              <a:rPr lang="ru-RU" dirty="0"/>
              <a:t>. Размеры мешков и, соответственно, доставляемый дыхательный объём различаются для взрослых и детей.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Мешок </a:t>
            </a:r>
            <a:r>
              <a:rPr lang="ru-RU" dirty="0" err="1"/>
              <a:t>Амбу</a:t>
            </a:r>
            <a:endParaRPr lang="ru-RU" dirty="0"/>
          </a:p>
        </p:txBody>
      </p:sp>
      <p:pic>
        <p:nvPicPr>
          <p:cNvPr id="6146" name="Picture 2" descr="D:\SystemFolders\Desktop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93755"/>
            <a:ext cx="4320480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2655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Экстренная ИВЛ при апноэ, дыхательной недостаточности или угрозе остановки дыхания</a:t>
            </a:r>
          </a:p>
          <a:p>
            <a:r>
              <a:rPr lang="ru-RU" dirty="0"/>
              <a:t>Предварительная или промежуточная ИВЛ и/или </a:t>
            </a:r>
            <a:r>
              <a:rPr lang="ru-RU" dirty="0" err="1"/>
              <a:t>оксигенация</a:t>
            </a:r>
            <a:r>
              <a:rPr lang="ru-RU" dirty="0"/>
              <a:t> во время постановки и эксплуатации постоянных дыхательных трубок (например, при </a:t>
            </a:r>
            <a:r>
              <a:rPr lang="ru-RU" dirty="0" err="1"/>
              <a:t>эндотрахеальной</a:t>
            </a:r>
            <a:r>
              <a:rPr lang="ru-RU" dirty="0"/>
              <a:t> интубации)</a:t>
            </a:r>
          </a:p>
          <a:p>
            <a:pPr marL="45720" indent="0">
              <a:buNone/>
            </a:pP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Показания к проведению ИВЛ с помощью мешка </a:t>
            </a:r>
            <a:r>
              <a:rPr lang="ru-RU" b="1" dirty="0" err="1"/>
              <a:t>Амбу</a:t>
            </a:r>
            <a:endParaRPr lang="ru-RU" dirty="0"/>
          </a:p>
        </p:txBody>
      </p:sp>
      <p:pic>
        <p:nvPicPr>
          <p:cNvPr id="7170" name="Picture 2" descr="D:\SystemFolders\Desktop\ambu-bag-the-principle-of-wor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9" y="2636912"/>
            <a:ext cx="4052964" cy="3211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86762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/>
              <a:t>Положение головы и шеи для открытия дыхательных путей: положение человека, нюхающего утренний воздух</a:t>
            </a:r>
          </a:p>
          <a:p>
            <a:r>
              <a:rPr lang="ru-RU" dirty="0"/>
              <a:t>A: Голова пациента расположена на носилках; дыхательные пути сужены. B: Ухо и яремная ямка выровнены, пациент расположен лицом к потолку (в позиции человека, нюхающего утренний воздух), что позволяет открыть дыхательные пути</a:t>
            </a:r>
          </a:p>
          <a:p>
            <a:pPr marL="45720" indent="0">
              <a:buNone/>
            </a:pP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>
                <a:solidFill>
                  <a:srgbClr val="FF0000"/>
                </a:solidFill>
              </a:rPr>
              <a:t>Положение пациента при проведении ИВЛ с помощью мешка </a:t>
            </a:r>
            <a:r>
              <a:rPr lang="ru-RU" sz="2800" b="1" dirty="0" err="1">
                <a:solidFill>
                  <a:srgbClr val="FF0000"/>
                </a:solidFill>
              </a:rPr>
              <a:t>Амбу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8194" name="Picture 2" descr="D:\SystemFolders\Desktop\crc-head-neck-positioning-v2-red-sniffing_r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56792"/>
            <a:ext cx="3552494" cy="4873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49840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Вставьте </a:t>
            </a:r>
            <a:r>
              <a:rPr lang="ru-RU" u="sng" dirty="0" err="1">
                <a:hlinkClick r:id="rId2"/>
              </a:rPr>
              <a:t>ротоглоточный</a:t>
            </a:r>
            <a:r>
              <a:rPr lang="ru-RU" u="sng" dirty="0">
                <a:hlinkClick r:id="rId2"/>
              </a:rPr>
              <a:t> воздуховод</a:t>
            </a:r>
            <a:r>
              <a:rPr lang="ru-RU" dirty="0"/>
              <a:t> (если у пациента нет рвотного рефлекса) или один-два </a:t>
            </a:r>
            <a:r>
              <a:rPr lang="ru-RU" u="sng" dirty="0">
                <a:hlinkClick r:id="rId3"/>
              </a:rPr>
              <a:t>носоглоточных воздуховода</a:t>
            </a:r>
            <a:r>
              <a:rPr lang="ru-RU" dirty="0"/>
              <a:t> перед ИВЛ с помощью мешка </a:t>
            </a:r>
            <a:r>
              <a:rPr lang="ru-RU" dirty="0" err="1"/>
              <a:t>Амбу</a:t>
            </a:r>
            <a:r>
              <a:rPr lang="ru-RU" dirty="0"/>
              <a:t>.</a:t>
            </a:r>
          </a:p>
          <a:p>
            <a:r>
              <a:rPr lang="ru-RU" dirty="0"/>
              <a:t>Выберите маску, которая закрывает рот и нос, но оставляет глаза свободными.</a:t>
            </a:r>
          </a:p>
          <a:p>
            <a:r>
              <a:rPr lang="ru-RU" dirty="0"/>
              <a:t>При возможности необходимо делать искусственную вентиляцию лёгких мешком </a:t>
            </a:r>
            <a:r>
              <a:rPr lang="ru-RU" dirty="0" err="1"/>
              <a:t>Амбу</a:t>
            </a:r>
            <a:r>
              <a:rPr lang="ru-RU" dirty="0"/>
              <a:t> </a:t>
            </a:r>
            <a:r>
              <a:rPr lang="ru-RU" dirty="0">
                <a:solidFill>
                  <a:srgbClr val="FF0000"/>
                </a:solidFill>
              </a:rPr>
              <a:t>вдвоём. </a:t>
            </a:r>
          </a:p>
          <a:p>
            <a:pPr marL="45720" indent="0">
              <a:buNone/>
            </a:pP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Предостережения и распространенные ошибки при проведении искусственной вентиляции легких с помощью мешка </a:t>
            </a:r>
            <a:r>
              <a:rPr lang="ru-RU" b="1" dirty="0" err="1">
                <a:solidFill>
                  <a:srgbClr val="FF0000"/>
                </a:solidFill>
              </a:rPr>
              <a:t>Амбу</a:t>
            </a:r>
            <a:endParaRPr lang="ru-RU" b="1" dirty="0">
              <a:solidFill>
                <a:srgbClr val="FF0000"/>
              </a:solidFill>
            </a:endParaRPr>
          </a:p>
          <a:p>
            <a:pPr algn="ctr"/>
            <a:r>
              <a:rPr lang="ru-RU" sz="3400" dirty="0"/>
              <a:t>Не кладите руки или маску на глаза пациента. Это может повредить глаза или вызвать реакцию со стороны блуждающего нерва</a:t>
            </a:r>
            <a:r>
              <a:rPr lang="ru-RU" dirty="0"/>
              <a:t>.</a:t>
            </a:r>
          </a:p>
          <a:p>
            <a:pPr marL="45720" indent="0" algn="ctr">
              <a:buNone/>
            </a:pP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Пошаговое описание проведения ИВЛ с помощью мешка </a:t>
            </a:r>
            <a:r>
              <a:rPr lang="ru-RU" b="1" dirty="0" err="1"/>
              <a:t>Амбу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67376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Осложнения ИВЛ с помощью мешка </a:t>
            </a:r>
            <a:r>
              <a:rPr lang="ru-RU" b="1" dirty="0" err="1">
                <a:solidFill>
                  <a:srgbClr val="FF0000"/>
                </a:solidFill>
              </a:rPr>
              <a:t>Амбу</a:t>
            </a:r>
            <a:endParaRPr lang="ru-RU" b="1" dirty="0">
              <a:solidFill>
                <a:srgbClr val="FF0000"/>
              </a:solidFill>
            </a:endParaRPr>
          </a:p>
          <a:p>
            <a:r>
              <a:rPr lang="ru-RU" dirty="0"/>
              <a:t>Если ИВЛ с помощью мешка </a:t>
            </a:r>
            <a:r>
              <a:rPr lang="ru-RU" dirty="0" err="1"/>
              <a:t>Амбу</a:t>
            </a:r>
            <a:r>
              <a:rPr lang="ru-RU" dirty="0"/>
              <a:t> используется в течение длительного периода времени или применяется неправильно, воздух может попасть в желудок. В этом случае, если отмечается вздутие желудка, необходимо ввести </a:t>
            </a:r>
            <a:r>
              <a:rPr lang="ru-RU" dirty="0" err="1"/>
              <a:t>назогастральный</a:t>
            </a:r>
            <a:r>
              <a:rPr lang="ru-RU" dirty="0"/>
              <a:t> зонд, для удаления скопившегося в желудке воздуха.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Советы и рекомендации по проведению ИВЛ с помощью мешка </a:t>
            </a:r>
            <a:r>
              <a:rPr lang="ru-RU" b="1" dirty="0" err="1">
                <a:solidFill>
                  <a:srgbClr val="FF0000"/>
                </a:solidFill>
              </a:rPr>
              <a:t>Амбу</a:t>
            </a:r>
            <a:endParaRPr lang="ru-RU" b="1" dirty="0">
              <a:solidFill>
                <a:srgbClr val="FF0000"/>
              </a:solidFill>
            </a:endParaRPr>
          </a:p>
          <a:p>
            <a:r>
              <a:rPr lang="ru-RU" sz="3400" dirty="0"/>
              <a:t>При ИВЛ не должна применяться ни чрезмерная сила, ни скорость нагнетания воздуха; это увеличивает растяжение желудка, ухудшая вентиляцию.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2897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dirty="0"/>
              <a:t>Аппарат ИВЛ</a:t>
            </a:r>
          </a:p>
        </p:txBody>
      </p:sp>
      <p:pic>
        <p:nvPicPr>
          <p:cNvPr id="4098" name="Picture 2" descr="D:\SystemFolders\Desktop\65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8800"/>
            <a:ext cx="5874618" cy="449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15158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Аппарат ИВЛ используется, когда самостоятельное дыхание нарушено или отсутствует, помогая насыщать кровь </a:t>
            </a:r>
            <a:r>
              <a:rPr lang="ru-RU" sz="2000" dirty="0">
                <a:solidFill>
                  <a:srgbClr val="FF0000"/>
                </a:solidFill>
              </a:rPr>
              <a:t>кислородом и выводя углекислый газ</a:t>
            </a:r>
            <a:r>
              <a:rPr lang="ru-RU" sz="2000" dirty="0"/>
              <a:t>. Этот жизненно важный метод применяется в экстренной помощи, реанимации, во время операций и при различных заболеваниях и состояниях, затрагивающих дыхание. 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D:\SystemFolders\Desktop\Без назван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1916832"/>
            <a:ext cx="3956592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14224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/>
              <a:t>Аппарат ИВЛ</a:t>
            </a:r>
            <a:r>
              <a:rPr lang="ru-RU" dirty="0"/>
              <a:t> </a:t>
            </a:r>
          </a:p>
          <a:p>
            <a:pPr fontAlgn="ctr"/>
            <a:r>
              <a:rPr lang="ru-RU" dirty="0"/>
              <a:t>— это медицинский прибор, который берёт на себя функцию дыхания, полностью или частично, благодаря чему облегчает состояние пациента и повышает его выживаемость. </a:t>
            </a:r>
          </a:p>
          <a:p>
            <a:r>
              <a:rPr lang="ru-RU" b="1" dirty="0"/>
              <a:t>Принцип работы</a:t>
            </a:r>
            <a:r>
              <a:rPr lang="ru-RU" dirty="0"/>
              <a:t> </a:t>
            </a:r>
          </a:p>
          <a:p>
            <a:r>
              <a:rPr lang="ru-RU" dirty="0"/>
              <a:t>аппарата заключается в принудительной подаче газовой смеси в лёгкие. Этот процесс называется искусственной вентиляцией лёгких. </a:t>
            </a:r>
          </a:p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sz="2900" dirty="0"/>
              <a:t>Способы проведения ИВЛ</a:t>
            </a:r>
          </a:p>
          <a:p>
            <a:r>
              <a:rPr lang="ru-RU" sz="2900" b="1" dirty="0" err="1">
                <a:hlinkClick r:id="rId2"/>
              </a:rPr>
              <a:t>Неинвазивная</a:t>
            </a:r>
            <a:r>
              <a:rPr lang="ru-RU" sz="2900" b="1" dirty="0">
                <a:hlinkClick r:id="rId2"/>
              </a:rPr>
              <a:t> ИВЛ</a:t>
            </a:r>
            <a:r>
              <a:rPr lang="ru-RU" sz="2900" b="1" dirty="0"/>
              <a:t>:</a:t>
            </a:r>
            <a:r>
              <a:rPr lang="ru-RU" sz="2900" dirty="0"/>
              <a:t> </a:t>
            </a:r>
          </a:p>
          <a:p>
            <a:pPr fontAlgn="ctr"/>
            <a:r>
              <a:rPr lang="ru-RU" sz="2900" dirty="0"/>
              <a:t>Пациенту надевают маску, через которую подаётся газовая смесь. </a:t>
            </a:r>
          </a:p>
          <a:p>
            <a:r>
              <a:rPr lang="ru-RU" sz="2900" b="1" dirty="0">
                <a:hlinkClick r:id="rId3"/>
              </a:rPr>
              <a:t>Инвазивная ИВЛ</a:t>
            </a:r>
            <a:r>
              <a:rPr lang="ru-RU" sz="2900" b="1" dirty="0"/>
              <a:t>:</a:t>
            </a:r>
            <a:r>
              <a:rPr lang="ru-RU" sz="2900" dirty="0"/>
              <a:t> </a:t>
            </a:r>
          </a:p>
          <a:p>
            <a:r>
              <a:rPr lang="ru-RU" sz="2900" dirty="0"/>
              <a:t>Газовая смесь нагнетается через </a:t>
            </a:r>
            <a:r>
              <a:rPr lang="ru-RU" sz="2900" dirty="0" err="1"/>
              <a:t>трахеостому</a:t>
            </a:r>
            <a:r>
              <a:rPr lang="ru-RU" sz="2900" dirty="0"/>
              <a:t> (небольшой разрез в шее) или </a:t>
            </a:r>
            <a:r>
              <a:rPr lang="ru-RU" sz="2900" dirty="0" err="1"/>
              <a:t>интубационную</a:t>
            </a:r>
            <a:r>
              <a:rPr lang="ru-RU" sz="2900" dirty="0"/>
              <a:t> трубку, которая вводится в дыхательное горло (трахею). </a:t>
            </a:r>
          </a:p>
          <a:p>
            <a:pPr marL="45720" indent="0">
              <a:buNone/>
            </a:pP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такое аппарат ИВЛ и как он работает?</a:t>
            </a:r>
          </a:p>
        </p:txBody>
      </p:sp>
    </p:spTree>
    <p:extLst>
      <p:ext uri="{BB962C8B-B14F-4D97-AF65-F5344CB8AC3E}">
        <p14:creationId xmlns:p14="http://schemas.microsoft.com/office/powerpoint/2010/main" val="886843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1. Смещение корня языка к задней стенке ротоглотки, «западание его», при этом слышится характерный храп при наличии спонтанного дыхания.</a:t>
            </a:r>
          </a:p>
          <a:p>
            <a:r>
              <a:rPr lang="ru-RU" dirty="0"/>
              <a:t> 2. Ларингоспазм, отёк гортани – слышится характерный «петушиный хрип», резко затруднён вдох при спонтанном дыхании.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3. Попадание инородного тела, крови, пищи, слюны, различных секретов в дыхательные пути – внезапно появляется приступ кашля при спонтанном дыхании.</a:t>
            </a:r>
          </a:p>
          <a:p>
            <a:r>
              <a:rPr lang="ru-RU" dirty="0"/>
              <a:t> 4. </a:t>
            </a:r>
            <a:r>
              <a:rPr lang="ru-RU" dirty="0" err="1"/>
              <a:t>Бронхоспазм</a:t>
            </a:r>
            <a:r>
              <a:rPr lang="ru-RU" dirty="0"/>
              <a:t> – резко затруднен выдох, а затем и вдох вследствие переполнения альвеол воздухом при спонтанном дыхании. В лёгких – сухие хрипы или «молчащее» лёгкое. </a:t>
            </a:r>
            <a:r>
              <a:rPr lang="ru-RU" dirty="0" err="1">
                <a:solidFill>
                  <a:srgbClr val="FF0000"/>
                </a:solidFill>
              </a:rPr>
              <a:t>Характрный</a:t>
            </a:r>
            <a:r>
              <a:rPr lang="ru-RU" dirty="0">
                <a:solidFill>
                  <a:srgbClr val="FF0000"/>
                </a:solidFill>
              </a:rPr>
              <a:t> симптом  гипоксии-нарастающий цианоз 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Причины нарушения проходимости дыхательных путей </a:t>
            </a:r>
          </a:p>
        </p:txBody>
      </p:sp>
    </p:spTree>
    <p:extLst>
      <p:ext uri="{BB962C8B-B14F-4D97-AF65-F5344CB8AC3E}">
        <p14:creationId xmlns:p14="http://schemas.microsoft.com/office/powerpoint/2010/main" val="27774734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err="1">
                <a:hlinkClick r:id="rId2"/>
              </a:rPr>
              <a:t>Неинвазивная</a:t>
            </a:r>
            <a:r>
              <a:rPr lang="ru-RU" b="1" dirty="0">
                <a:hlinkClick r:id="rId2"/>
              </a:rPr>
              <a:t> ИВЛ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b="1" dirty="0">
                <a:hlinkClick r:id="rId3"/>
              </a:rPr>
              <a:t>Инвазивная ИВЛ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Виды ИВЛ</a:t>
            </a:r>
          </a:p>
        </p:txBody>
      </p:sp>
      <p:pic>
        <p:nvPicPr>
          <p:cNvPr id="3074" name="Picture 2" descr="D:\SystemFolders\Desktop\Без названия (2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471948"/>
            <a:ext cx="4032448" cy="3333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SystemFolders\Desktop\nvasivnaja-ventiljatsija-legkih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471949"/>
            <a:ext cx="3885114" cy="3333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24738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>
            <a:normAutofit fontScale="25000" lnSpcReduction="20000"/>
          </a:bodyPr>
          <a:lstStyle/>
          <a:p>
            <a:pPr marL="45720" indent="0" algn="ctr" fontAlgn="ctr">
              <a:buNone/>
            </a:pPr>
            <a:r>
              <a:rPr lang="ru-RU" sz="6400" dirty="0">
                <a:solidFill>
                  <a:srgbClr val="FF0000"/>
                </a:solidFill>
              </a:rPr>
              <a:t>Искусственная вентиляция лёгких применяется при: </a:t>
            </a:r>
          </a:p>
          <a:p>
            <a:r>
              <a:rPr lang="ru-RU" sz="6400" b="1" dirty="0"/>
              <a:t>Остановке дыхания:</a:t>
            </a:r>
            <a:r>
              <a:rPr lang="ru-RU" sz="6400" dirty="0"/>
              <a:t> </a:t>
            </a:r>
          </a:p>
          <a:p>
            <a:r>
              <a:rPr lang="ru-RU" sz="6400" dirty="0"/>
              <a:t>например, при клинической смерти, утоплении или поражении током.</a:t>
            </a:r>
          </a:p>
          <a:p>
            <a:r>
              <a:rPr lang="ru-RU" sz="6400" b="1" dirty="0"/>
              <a:t>Тяжёлых заболеваниях лёгких:</a:t>
            </a:r>
            <a:r>
              <a:rPr lang="ru-RU" sz="6400" dirty="0"/>
              <a:t> </a:t>
            </a:r>
          </a:p>
          <a:p>
            <a:r>
              <a:rPr lang="ru-RU" sz="6400" dirty="0"/>
              <a:t>пневмония, хроническая </a:t>
            </a:r>
            <a:r>
              <a:rPr lang="ru-RU" sz="6400" dirty="0" err="1"/>
              <a:t>обструктивная</a:t>
            </a:r>
            <a:r>
              <a:rPr lang="ru-RU" sz="6400" dirty="0"/>
              <a:t> болезнь лёгких (ХОБЛ).</a:t>
            </a:r>
          </a:p>
          <a:p>
            <a:r>
              <a:rPr lang="ru-RU" sz="6400" b="1" dirty="0"/>
              <a:t>Отравлениях:</a:t>
            </a:r>
            <a:r>
              <a:rPr lang="ru-RU" sz="6400" dirty="0"/>
              <a:t> </a:t>
            </a:r>
          </a:p>
          <a:p>
            <a:r>
              <a:rPr lang="ru-RU" sz="6400" dirty="0"/>
              <a:t>когда угнетается дыхательный центр в мозге (передозировка наркотиков, алкоголя).</a:t>
            </a:r>
          </a:p>
          <a:p>
            <a:r>
              <a:rPr lang="ru-RU" sz="6400" b="1" dirty="0"/>
              <a:t>Хирургических вмешательствах:</a:t>
            </a:r>
            <a:r>
              <a:rPr lang="ru-RU" sz="6400" dirty="0"/>
              <a:t> </a:t>
            </a:r>
          </a:p>
          <a:p>
            <a:r>
              <a:rPr lang="ru-RU" sz="6400" dirty="0"/>
              <a:t>для контроля дыхания во время наркоза.</a:t>
            </a:r>
          </a:p>
          <a:p>
            <a:r>
              <a:rPr lang="ru-RU" sz="6400" b="1" dirty="0"/>
              <a:t>Травмах и инсультах:</a:t>
            </a:r>
            <a:r>
              <a:rPr lang="ru-RU" sz="6400" dirty="0"/>
              <a:t> </a:t>
            </a:r>
          </a:p>
          <a:p>
            <a:r>
              <a:rPr lang="ru-RU" sz="6400" dirty="0"/>
              <a:t>которые нарушают самостоятельное дыхание</a:t>
            </a:r>
          </a:p>
          <a:p>
            <a:pPr marL="45720" indent="0">
              <a:buNone/>
            </a:pP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>
            <a:normAutofit fontScale="25000" lnSpcReduction="20000"/>
          </a:bodyPr>
          <a:lstStyle/>
          <a:p>
            <a:pPr marL="45720" indent="0" algn="ctr">
              <a:buNone/>
            </a:pPr>
            <a:r>
              <a:rPr lang="ru-RU" sz="6200" b="1" dirty="0">
                <a:solidFill>
                  <a:srgbClr val="FF0000"/>
                </a:solidFill>
              </a:rPr>
              <a:t>Важно знать!!!</a:t>
            </a:r>
          </a:p>
          <a:p>
            <a:pPr fontAlgn="ctr"/>
            <a:r>
              <a:rPr lang="ru-RU" sz="6200" b="1" dirty="0">
                <a:solidFill>
                  <a:srgbClr val="FF0000"/>
                </a:solidFill>
              </a:rPr>
              <a:t>ИВЛ проводится только по клиническим показаниям под наблюдением квалифицированного медицинского персонала. </a:t>
            </a:r>
          </a:p>
          <a:p>
            <a:pPr fontAlgn="ctr"/>
            <a:r>
              <a:rPr lang="ru-RU" sz="6200" b="1" dirty="0">
                <a:solidFill>
                  <a:srgbClr val="FF0000"/>
                </a:solidFill>
              </a:rPr>
              <a:t>Врачи настраивают аппарат, чтобы контролировать частоту дыхания и объём подаваемого воздуха. </a:t>
            </a:r>
          </a:p>
          <a:p>
            <a:r>
              <a:rPr lang="ru-RU" sz="6200" b="1" dirty="0">
                <a:solidFill>
                  <a:srgbClr val="FF0000"/>
                </a:solidFill>
              </a:rPr>
              <a:t>Современные аппараты имеют дисплеи для отображения критически важных данных о состоянии пациента и настройках вентиляции. </a:t>
            </a: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Когда необходима ИВЛ?</a:t>
            </a:r>
          </a:p>
        </p:txBody>
      </p:sp>
    </p:spTree>
    <p:extLst>
      <p:ext uri="{BB962C8B-B14F-4D97-AF65-F5344CB8AC3E}">
        <p14:creationId xmlns:p14="http://schemas.microsoft.com/office/powerpoint/2010/main" val="32102897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 fontAlgn="ctr"/>
            <a:r>
              <a:rPr lang="ru-RU" b="1" dirty="0"/>
              <a:t>Подготовка аппарата:</a:t>
            </a:r>
            <a:r>
              <a:rPr lang="ru-RU" dirty="0"/>
              <a:t> Убедиться в исправности аппарата и настроить режим вентиляции. </a:t>
            </a:r>
          </a:p>
          <a:p>
            <a:pPr fontAlgn="ctr"/>
            <a:r>
              <a:rPr lang="ru-RU" b="1" dirty="0"/>
              <a:t>Интеграция:</a:t>
            </a:r>
            <a:r>
              <a:rPr lang="ru-RU" dirty="0"/>
              <a:t> Отработка навыков подключения к трубке или маске пациента, установленной на аппарате. </a:t>
            </a:r>
          </a:p>
          <a:p>
            <a:r>
              <a:rPr lang="ru-RU" b="1" dirty="0"/>
              <a:t>Синхронизация:</a:t>
            </a:r>
            <a:r>
              <a:rPr lang="ru-RU" dirty="0"/>
              <a:t> Попытка синхронизировать ручные вдохи мешком с работой аппарата при его сбоях. </a:t>
            </a:r>
          </a:p>
          <a:p>
            <a:pPr marL="45720" indent="0"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45720" indent="0">
              <a:buNone/>
            </a:pPr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Подключение к аппарату ИВЛ:</a:t>
            </a:r>
            <a:endParaRPr lang="ru-RU" dirty="0"/>
          </a:p>
        </p:txBody>
      </p:sp>
      <p:pic>
        <p:nvPicPr>
          <p:cNvPr id="16386" name="Picture 2" descr="D:\SystemFolders\Desktop\Без назван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429000"/>
            <a:ext cx="4101028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57112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fontAlgn="ctr"/>
            <a:r>
              <a:rPr lang="ru-RU" dirty="0"/>
              <a:t>Постоянное наблюдение за дыханием пациента и работой аппарата. </a:t>
            </a:r>
          </a:p>
          <a:p>
            <a:pPr fontAlgn="ctr"/>
            <a:r>
              <a:rPr lang="ru-RU" dirty="0"/>
              <a:t>Оценка реакции на вентиляцию – движения грудной клетки. </a:t>
            </a:r>
          </a:p>
          <a:p>
            <a:r>
              <a:rPr lang="ru-RU" dirty="0"/>
              <a:t>Своевременное реагирование на сбой синхронности дыхания и работы респиратора. </a:t>
            </a:r>
          </a:p>
          <a:p>
            <a:pPr marL="45720" indent="0">
              <a:buNone/>
            </a:pP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Наблюдение и оценка:</a:t>
            </a:r>
            <a:endParaRPr lang="ru-RU" dirty="0"/>
          </a:p>
        </p:txBody>
      </p:sp>
      <p:pic>
        <p:nvPicPr>
          <p:cNvPr id="15362" name="Picture 2" descr="D:\SystemFolders\Desktop\Без названия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204864"/>
            <a:ext cx="3905791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712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Мешок ручной легочной реанимации (</a:t>
            </a:r>
            <a:r>
              <a:rPr lang="ru-RU" dirty="0" err="1">
                <a:solidFill>
                  <a:srgbClr val="FF0000"/>
                </a:solidFill>
              </a:rPr>
              <a:t>Амбу</a:t>
            </a:r>
            <a:r>
              <a:rPr lang="ru-RU" dirty="0">
                <a:solidFill>
                  <a:srgbClr val="FF0000"/>
                </a:solidFill>
              </a:rPr>
              <a:t>)</a:t>
            </a:r>
          </a:p>
          <a:p>
            <a:r>
              <a:rPr lang="ru-RU" sz="3400" dirty="0"/>
              <a:t>входит в обязательный комплект реанимационного оснащения для выездных бригад. Для приведения его в действие не требуется электричества, что позволяет оказать помощь в любых условиях. К мешку можно подключать кислородный баллон для подачи воздуха, обогащенного кислородом</a:t>
            </a:r>
            <a:r>
              <a:rPr lang="ru-RU" dirty="0"/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Ручные способы ИВЛ</a:t>
            </a:r>
          </a:p>
        </p:txBody>
      </p:sp>
      <p:pic>
        <p:nvPicPr>
          <p:cNvPr id="5122" name="Picture 2" descr="D:\SystemFolders\Desktop\images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780928"/>
            <a:ext cx="3986133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995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/>
              <a:t>Рот-в-рот"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Удерживая голову пострадавшего запрокинутой, сделать глубокий вдох, зажать пальцами нос пострадавшего, плотно прислониться своими губами к его рту и сделать выдох.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Ручные способы ИВЛ</a:t>
            </a:r>
          </a:p>
        </p:txBody>
      </p:sp>
      <p:pic>
        <p:nvPicPr>
          <p:cNvPr id="9218" name="Picture 2" descr="D:\SystemFolders\Desktop\Без назван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140968"/>
            <a:ext cx="4023393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1464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Набор воздуховодов для проведения искусственного дыхания по методу "изо рта в рот" и для облегчения дыхания больному в шоковом состоянии. Изготовлены из прозрачного медицинского поливинилхлорида.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Ручные способы ИВЛ</a:t>
            </a:r>
          </a:p>
        </p:txBody>
      </p:sp>
      <p:pic>
        <p:nvPicPr>
          <p:cNvPr id="10242" name="Picture 2" descr="D:\SystemFolders\Desktop\Без названия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502024"/>
            <a:ext cx="4104456" cy="3665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2169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sz="1600" b="1" dirty="0"/>
              <a:t>Устройство-маска полиэтиленовая с обратным клапаном для искусственной вентиляции легких разового использования </a:t>
            </a:r>
          </a:p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2000" b="1" dirty="0"/>
              <a:t>УСТРОЙСТВО для дыхательной реанимации маска Рот в Рот </a:t>
            </a: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Ручные способы ИВЛ</a:t>
            </a:r>
          </a:p>
        </p:txBody>
      </p:sp>
      <p:pic>
        <p:nvPicPr>
          <p:cNvPr id="11266" name="Picture 2" descr="D:\SystemFolders\Desktop\Без названия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752" y="3027545"/>
            <a:ext cx="3889849" cy="3315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D:\SystemFolders\Desktop\Без названия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924943"/>
            <a:ext cx="3096344" cy="3243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55839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 fontAlgn="ctr"/>
            <a:r>
              <a:rPr lang="ru-RU" sz="3100" b="1" dirty="0"/>
              <a:t>Проверка сознания и дыхания:</a:t>
            </a:r>
            <a:r>
              <a:rPr lang="ru-RU" sz="3100" dirty="0"/>
              <a:t> Убедиться, что пострадавший не дышит, прежде чем начинать ИВЛ. </a:t>
            </a:r>
          </a:p>
          <a:p>
            <a:pPr fontAlgn="ctr"/>
            <a:r>
              <a:rPr lang="ru-RU" sz="3100" b="1" dirty="0"/>
              <a:t>Очистка дыхательных путей:</a:t>
            </a:r>
            <a:r>
              <a:rPr lang="ru-RU" sz="3100" dirty="0"/>
              <a:t> Удалить видимые инородные тела. </a:t>
            </a:r>
          </a:p>
          <a:p>
            <a:r>
              <a:rPr lang="ru-RU" sz="3100" b="1" dirty="0"/>
              <a:t>Защита:</a:t>
            </a:r>
            <a:r>
              <a:rPr lang="ru-RU" sz="3100" dirty="0"/>
              <a:t> Наложить на рот пострадавшего салфетку или марлевую салфетку для защиты от инфекции при методе "рот-в-рот".</a:t>
            </a:r>
            <a:r>
              <a:rPr lang="ru-RU" dirty="0"/>
              <a:t> 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Подготовка</a:t>
            </a:r>
            <a:endParaRPr lang="ru-RU" dirty="0"/>
          </a:p>
        </p:txBody>
      </p:sp>
      <p:pic>
        <p:nvPicPr>
          <p:cNvPr id="13314" name="Picture 2" descr="D:\SystemFolders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293096"/>
            <a:ext cx="4164705" cy="177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D:\SystemFolders\Desktop\Без названи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700809"/>
            <a:ext cx="4164705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76905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/>
              <a:t>ИВЛ-</a:t>
            </a:r>
            <a:r>
              <a:rPr lang="ru-RU" sz="3200" dirty="0" err="1"/>
              <a:t>Искуственная</a:t>
            </a:r>
            <a:r>
              <a:rPr lang="ru-RU" sz="3200" dirty="0"/>
              <a:t> вентиляция легких</a:t>
            </a:r>
          </a:p>
          <a:p>
            <a:pPr algn="ctr"/>
            <a:r>
              <a:rPr lang="ru-RU" dirty="0"/>
              <a:t>метод респираторной терапии, при котором специальный аппарат принудительно подаёт в лёгкие пациента газовую смесь (воздух с кислородом) </a:t>
            </a:r>
            <a:r>
              <a:rPr lang="ru-RU" sz="3200" dirty="0"/>
              <a:t>под давлением. 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такое ИВЛ?</a:t>
            </a:r>
          </a:p>
        </p:txBody>
      </p:sp>
      <p:pic>
        <p:nvPicPr>
          <p:cNvPr id="1026" name="Picture 2" descr="D:\SystemFolders\Desktop\Без названия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528062"/>
            <a:ext cx="4544767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2975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Подготовка</a:t>
            </a:r>
            <a:endParaRPr lang="ru-RU" dirty="0"/>
          </a:p>
        </p:txBody>
      </p:sp>
      <p:pic>
        <p:nvPicPr>
          <p:cNvPr id="14338" name="Picture 2" descr="D:\SystemFolders\Desktop\Без названия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255481"/>
            <a:ext cx="3379286" cy="364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D:\SystemFolders\Desktop\Без названия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255481"/>
            <a:ext cx="3744416" cy="3645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78161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тка">
  <a:themeElements>
    <a:clrScheme name="Сетка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Сетка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Сетка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386</TotalTime>
  <Words>774</Words>
  <Application>Microsoft Office PowerPoint</Application>
  <PresentationFormat>Экран (4:3)</PresentationFormat>
  <Paragraphs>89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Franklin Gothic Medium</vt:lpstr>
      <vt:lpstr>Wingdings</vt:lpstr>
      <vt:lpstr>Wingdings 2</vt:lpstr>
      <vt:lpstr>Сетка</vt:lpstr>
      <vt:lpstr>Проведение ИВЛ различными способами</vt:lpstr>
      <vt:lpstr>Причины нарушения проходимости дыхательных путей </vt:lpstr>
      <vt:lpstr>Ручные способы ИВЛ</vt:lpstr>
      <vt:lpstr>Ручные способы ИВЛ</vt:lpstr>
      <vt:lpstr>Ручные способы ИВЛ</vt:lpstr>
      <vt:lpstr>Ручные способы ИВЛ</vt:lpstr>
      <vt:lpstr>Подготовка</vt:lpstr>
      <vt:lpstr>Что такое ИВЛ?</vt:lpstr>
      <vt:lpstr>Подготовка</vt:lpstr>
      <vt:lpstr>Восстановление и поддержание проходимости дыхательных путей</vt:lpstr>
      <vt:lpstr>Ручные способы ИВЛ</vt:lpstr>
      <vt:lpstr>Мешок Амбу</vt:lpstr>
      <vt:lpstr>Показания к проведению ИВЛ с помощью мешка Амбу</vt:lpstr>
      <vt:lpstr>Положение пациента при проведении ИВЛ с помощью мешка Амбу </vt:lpstr>
      <vt:lpstr>Пошаговое описание проведения ИВЛ с помощью мешка Амбу</vt:lpstr>
      <vt:lpstr>Презентация PowerPoint</vt:lpstr>
      <vt:lpstr>Аппарат ИВЛ</vt:lpstr>
      <vt:lpstr>Презентация PowerPoint</vt:lpstr>
      <vt:lpstr>Что такое аппарат ИВЛ и как он работает?</vt:lpstr>
      <vt:lpstr>Виды ИВЛ</vt:lpstr>
      <vt:lpstr>Когда необходима ИВЛ?</vt:lpstr>
      <vt:lpstr>Подключение к аппарату ИВЛ:</vt:lpstr>
      <vt:lpstr>Наблюдение и оценка: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Проведение ИВЛ различными способами</dc:title>
  <dc:creator>User</dc:creator>
  <cp:lastModifiedBy>User</cp:lastModifiedBy>
  <cp:revision>19</cp:revision>
  <dcterms:created xsi:type="dcterms:W3CDTF">2025-09-16T02:11:30Z</dcterms:created>
  <dcterms:modified xsi:type="dcterms:W3CDTF">2025-10-10T03:19:29Z</dcterms:modified>
</cp:coreProperties>
</file>